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4"/>
  </p:handoutMasterIdLst>
  <p:sldIdLst>
    <p:sldId id="256" r:id="rId2"/>
    <p:sldId id="257" r:id="rId3"/>
    <p:sldId id="265" r:id="rId4"/>
    <p:sldId id="264" r:id="rId5"/>
    <p:sldId id="276" r:id="rId6"/>
    <p:sldId id="258" r:id="rId7"/>
    <p:sldId id="259" r:id="rId8"/>
    <p:sldId id="277" r:id="rId9"/>
    <p:sldId id="278" r:id="rId10"/>
    <p:sldId id="261" r:id="rId11"/>
    <p:sldId id="260" r:id="rId12"/>
    <p:sldId id="269" r:id="rId13"/>
    <p:sldId id="270" r:id="rId14"/>
    <p:sldId id="271" r:id="rId15"/>
    <p:sldId id="272" r:id="rId16"/>
    <p:sldId id="273" r:id="rId17"/>
    <p:sldId id="274" r:id="rId18"/>
    <p:sldId id="275" r:id="rId19"/>
    <p:sldId id="262" r:id="rId20"/>
    <p:sldId id="266" r:id="rId21"/>
    <p:sldId id="267" r:id="rId22"/>
    <p:sldId id="268" r:id="rId23"/>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5D1B4-BAB7-4CA1-BBAD-E51D8741735C}" type="doc">
      <dgm:prSet loTypeId="urn:microsoft.com/office/officeart/2005/8/layout/pyramid1" loCatId="pyramid" qsTypeId="urn:microsoft.com/office/officeart/2005/8/quickstyle/simple1" qsCatId="simple" csTypeId="urn:microsoft.com/office/officeart/2005/8/colors/accent1_2" csCatId="accent1"/>
      <dgm:spPr/>
    </dgm:pt>
    <dgm:pt modelId="{50046FE5-3C51-4C86-BE6E-EAE4F7B5595E}">
      <dgm:prSet/>
      <dgm:spPr/>
      <dgm:t>
        <a:bodyPr/>
        <a:lstStyle/>
        <a:p>
          <a:endParaRPr lang="en-US"/>
        </a:p>
      </dgm:t>
    </dgm:pt>
    <dgm:pt modelId="{2C5D707B-B8DD-4FB5-B689-EC22879FF178}" type="parTrans" cxnId="{98F3131E-5F1F-4F19-8A9C-84577E73EA9F}">
      <dgm:prSet/>
      <dgm:spPr/>
    </dgm:pt>
    <dgm:pt modelId="{C1023AD0-4304-4D87-B297-3FAC83C49BE5}" type="sibTrans" cxnId="{98F3131E-5F1F-4F19-8A9C-84577E73EA9F}">
      <dgm:prSet/>
      <dgm:spPr/>
    </dgm:pt>
    <dgm:pt modelId="{66A5A1BD-54EE-4385-B7D1-0AE0FE37AAA8}">
      <dgm:prSet/>
      <dgm:spPr/>
      <dgm:t>
        <a:bodyPr/>
        <a:lstStyle/>
        <a:p>
          <a:endParaRPr lang="en-US"/>
        </a:p>
      </dgm:t>
    </dgm:pt>
    <dgm:pt modelId="{6CD7F0F9-12F8-45B8-84C0-E47F2E9269EF}" type="parTrans" cxnId="{B2F53923-D0B4-4FCF-9DD4-4407CE57A60B}">
      <dgm:prSet/>
      <dgm:spPr/>
    </dgm:pt>
    <dgm:pt modelId="{CA5D9FAF-581A-4ABE-AD5A-D493AB71997E}" type="sibTrans" cxnId="{B2F53923-D0B4-4FCF-9DD4-4407CE57A60B}">
      <dgm:prSet/>
      <dgm:spPr/>
    </dgm:pt>
    <dgm:pt modelId="{3163B65C-1B0C-444A-8422-E23B57553E86}" type="pres">
      <dgm:prSet presAssocID="{AF15D1B4-BAB7-4CA1-BBAD-E51D8741735C}" presName="Name0" presStyleCnt="0">
        <dgm:presLayoutVars>
          <dgm:dir/>
          <dgm:animLvl val="lvl"/>
          <dgm:resizeHandles val="exact"/>
        </dgm:presLayoutVars>
      </dgm:prSet>
      <dgm:spPr/>
    </dgm:pt>
    <dgm:pt modelId="{7C7EB963-D759-465B-99EE-88364F9844A3}" type="pres">
      <dgm:prSet presAssocID="{50046FE5-3C51-4C86-BE6E-EAE4F7B5595E}" presName="Name8" presStyleCnt="0"/>
      <dgm:spPr/>
    </dgm:pt>
    <dgm:pt modelId="{3998AC7B-1DB8-4708-82DC-DDA446744B08}" type="pres">
      <dgm:prSet presAssocID="{50046FE5-3C51-4C86-BE6E-EAE4F7B5595E}" presName="level" presStyleLbl="node1" presStyleIdx="0" presStyleCnt="2">
        <dgm:presLayoutVars>
          <dgm:chMax val="1"/>
          <dgm:bulletEnabled val="1"/>
        </dgm:presLayoutVars>
      </dgm:prSet>
      <dgm:spPr/>
      <dgm:t>
        <a:bodyPr/>
        <a:lstStyle/>
        <a:p>
          <a:endParaRPr lang="en-US"/>
        </a:p>
      </dgm:t>
    </dgm:pt>
    <dgm:pt modelId="{8AC2EFAB-0644-4F44-AA43-1C928B07BA26}" type="pres">
      <dgm:prSet presAssocID="{50046FE5-3C51-4C86-BE6E-EAE4F7B5595E}" presName="levelTx" presStyleLbl="revTx" presStyleIdx="0" presStyleCnt="0">
        <dgm:presLayoutVars>
          <dgm:chMax val="1"/>
          <dgm:bulletEnabled val="1"/>
        </dgm:presLayoutVars>
      </dgm:prSet>
      <dgm:spPr/>
      <dgm:t>
        <a:bodyPr/>
        <a:lstStyle/>
        <a:p>
          <a:endParaRPr lang="en-US"/>
        </a:p>
      </dgm:t>
    </dgm:pt>
    <dgm:pt modelId="{12150AC4-576E-4B3A-86FA-DF26A9D3201E}" type="pres">
      <dgm:prSet presAssocID="{66A5A1BD-54EE-4385-B7D1-0AE0FE37AAA8}" presName="Name8" presStyleCnt="0"/>
      <dgm:spPr/>
    </dgm:pt>
    <dgm:pt modelId="{332DA5F1-6E9B-4F37-AA07-5C9F07D514B6}" type="pres">
      <dgm:prSet presAssocID="{66A5A1BD-54EE-4385-B7D1-0AE0FE37AAA8}" presName="level" presStyleLbl="node1" presStyleIdx="1" presStyleCnt="2">
        <dgm:presLayoutVars>
          <dgm:chMax val="1"/>
          <dgm:bulletEnabled val="1"/>
        </dgm:presLayoutVars>
      </dgm:prSet>
      <dgm:spPr/>
      <dgm:t>
        <a:bodyPr/>
        <a:lstStyle/>
        <a:p>
          <a:endParaRPr lang="en-US"/>
        </a:p>
      </dgm:t>
    </dgm:pt>
    <dgm:pt modelId="{18C4EDDC-93D4-4FD5-8407-A47C4279CE1F}" type="pres">
      <dgm:prSet presAssocID="{66A5A1BD-54EE-4385-B7D1-0AE0FE37AAA8}" presName="levelTx" presStyleLbl="revTx" presStyleIdx="0" presStyleCnt="0">
        <dgm:presLayoutVars>
          <dgm:chMax val="1"/>
          <dgm:bulletEnabled val="1"/>
        </dgm:presLayoutVars>
      </dgm:prSet>
      <dgm:spPr/>
      <dgm:t>
        <a:bodyPr/>
        <a:lstStyle/>
        <a:p>
          <a:endParaRPr lang="en-US"/>
        </a:p>
      </dgm:t>
    </dgm:pt>
  </dgm:ptLst>
  <dgm:cxnLst>
    <dgm:cxn modelId="{271D7786-414E-472F-ADA9-D2EDED087649}" type="presOf" srcId="{50046FE5-3C51-4C86-BE6E-EAE4F7B5595E}" destId="{3998AC7B-1DB8-4708-82DC-DDA446744B08}" srcOrd="0" destOrd="0" presId="urn:microsoft.com/office/officeart/2005/8/layout/pyramid1"/>
    <dgm:cxn modelId="{10B8C422-FBFD-4590-9010-E37A803A3CFF}" type="presOf" srcId="{66A5A1BD-54EE-4385-B7D1-0AE0FE37AAA8}" destId="{18C4EDDC-93D4-4FD5-8407-A47C4279CE1F}" srcOrd="1" destOrd="0" presId="urn:microsoft.com/office/officeart/2005/8/layout/pyramid1"/>
    <dgm:cxn modelId="{98F3131E-5F1F-4F19-8A9C-84577E73EA9F}" srcId="{AF15D1B4-BAB7-4CA1-BBAD-E51D8741735C}" destId="{50046FE5-3C51-4C86-BE6E-EAE4F7B5595E}" srcOrd="0" destOrd="0" parTransId="{2C5D707B-B8DD-4FB5-B689-EC22879FF178}" sibTransId="{C1023AD0-4304-4D87-B297-3FAC83C49BE5}"/>
    <dgm:cxn modelId="{32CF18D7-D109-4A66-A2C6-E67E1B668774}" type="presOf" srcId="{66A5A1BD-54EE-4385-B7D1-0AE0FE37AAA8}" destId="{332DA5F1-6E9B-4F37-AA07-5C9F07D514B6}" srcOrd="0" destOrd="0" presId="urn:microsoft.com/office/officeart/2005/8/layout/pyramid1"/>
    <dgm:cxn modelId="{1B9DB1E3-E2C5-4B71-9373-5564C7ABB51D}" type="presOf" srcId="{50046FE5-3C51-4C86-BE6E-EAE4F7B5595E}" destId="{8AC2EFAB-0644-4F44-AA43-1C928B07BA26}" srcOrd="1" destOrd="0" presId="urn:microsoft.com/office/officeart/2005/8/layout/pyramid1"/>
    <dgm:cxn modelId="{B2F53923-D0B4-4FCF-9DD4-4407CE57A60B}" srcId="{AF15D1B4-BAB7-4CA1-BBAD-E51D8741735C}" destId="{66A5A1BD-54EE-4385-B7D1-0AE0FE37AAA8}" srcOrd="1" destOrd="0" parTransId="{6CD7F0F9-12F8-45B8-84C0-E47F2E9269EF}" sibTransId="{CA5D9FAF-581A-4ABE-AD5A-D493AB71997E}"/>
    <dgm:cxn modelId="{C82F3E74-0FBD-44ED-B08C-38DB04C08E68}" type="presOf" srcId="{AF15D1B4-BAB7-4CA1-BBAD-E51D8741735C}" destId="{3163B65C-1B0C-444A-8422-E23B57553E86}" srcOrd="0" destOrd="0" presId="urn:microsoft.com/office/officeart/2005/8/layout/pyramid1"/>
    <dgm:cxn modelId="{486E13CA-E46C-4FDD-9981-7E505480C8F2}" type="presParOf" srcId="{3163B65C-1B0C-444A-8422-E23B57553E86}" destId="{7C7EB963-D759-465B-99EE-88364F9844A3}" srcOrd="0" destOrd="0" presId="urn:microsoft.com/office/officeart/2005/8/layout/pyramid1"/>
    <dgm:cxn modelId="{61649E45-22D4-4E35-B06E-5C88253ACE17}" type="presParOf" srcId="{7C7EB963-D759-465B-99EE-88364F9844A3}" destId="{3998AC7B-1DB8-4708-82DC-DDA446744B08}" srcOrd="0" destOrd="0" presId="urn:microsoft.com/office/officeart/2005/8/layout/pyramid1"/>
    <dgm:cxn modelId="{3A09AC4D-8401-4CF8-9E81-63549484B53E}" type="presParOf" srcId="{7C7EB963-D759-465B-99EE-88364F9844A3}" destId="{8AC2EFAB-0644-4F44-AA43-1C928B07BA26}" srcOrd="1" destOrd="0" presId="urn:microsoft.com/office/officeart/2005/8/layout/pyramid1"/>
    <dgm:cxn modelId="{12CE8C8D-61D3-4F79-8A8B-B1B02A4223F5}" type="presParOf" srcId="{3163B65C-1B0C-444A-8422-E23B57553E86}" destId="{12150AC4-576E-4B3A-86FA-DF26A9D3201E}" srcOrd="1" destOrd="0" presId="urn:microsoft.com/office/officeart/2005/8/layout/pyramid1"/>
    <dgm:cxn modelId="{13ADDAFD-8B1D-4008-A309-53557AC39D77}" type="presParOf" srcId="{12150AC4-576E-4B3A-86FA-DF26A9D3201E}" destId="{332DA5F1-6E9B-4F37-AA07-5C9F07D514B6}" srcOrd="0" destOrd="0" presId="urn:microsoft.com/office/officeart/2005/8/layout/pyramid1"/>
    <dgm:cxn modelId="{578AA7CE-5BA6-4E93-ADF6-063E08362235}" type="presParOf" srcId="{12150AC4-576E-4B3A-86FA-DF26A9D3201E}" destId="{18C4EDDC-93D4-4FD5-8407-A47C4279CE1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8AC7B-1DB8-4708-82DC-DDA446744B08}">
      <dsp:nvSpPr>
        <dsp:cNvPr id="0" name=""/>
        <dsp:cNvSpPr/>
      </dsp:nvSpPr>
      <dsp:spPr>
        <a:xfrm>
          <a:off x="1924049" y="0"/>
          <a:ext cx="3848100" cy="2781300"/>
        </a:xfrm>
        <a:prstGeom prst="trapezoid">
          <a:avLst>
            <a:gd name="adj" fmla="val 691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dsp:txBody>
      <dsp:txXfrm>
        <a:off x="1924049" y="0"/>
        <a:ext cx="3848100" cy="2781300"/>
      </dsp:txXfrm>
    </dsp:sp>
    <dsp:sp modelId="{332DA5F1-6E9B-4F37-AA07-5C9F07D514B6}">
      <dsp:nvSpPr>
        <dsp:cNvPr id="0" name=""/>
        <dsp:cNvSpPr/>
      </dsp:nvSpPr>
      <dsp:spPr>
        <a:xfrm>
          <a:off x="0" y="2781300"/>
          <a:ext cx="7696200" cy="2781300"/>
        </a:xfrm>
        <a:prstGeom prst="trapezoid">
          <a:avLst>
            <a:gd name="adj" fmla="val 691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dsp:txBody>
      <dsp:txXfrm>
        <a:off x="1346834" y="2781300"/>
        <a:ext cx="5002530" cy="2781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07DFDA9C-C818-47B2-83A2-9EAC9F274C67}" type="datetimeFigureOut">
              <a:rPr lang="en-US" smtClean="0"/>
              <a:t>10/13/2014</a:t>
            </a:fld>
            <a:endParaRPr lang="en-US"/>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9D818614-72D7-4E79-891D-20ECE5E488BD}" type="slidenum">
              <a:rPr lang="en-US" smtClean="0"/>
              <a:t>‹#›</a:t>
            </a:fld>
            <a:endParaRPr lang="en-US"/>
          </a:p>
        </p:txBody>
      </p:sp>
    </p:spTree>
    <p:extLst>
      <p:ext uri="{BB962C8B-B14F-4D97-AF65-F5344CB8AC3E}">
        <p14:creationId xmlns:p14="http://schemas.microsoft.com/office/powerpoint/2010/main" val="17727140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42C45AB-5CE0-40BF-B2BD-B505E5487803}"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C45AB-5CE0-40BF-B2BD-B505E548780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C45AB-5CE0-40BF-B2BD-B505E548780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C45AB-5CE0-40BF-B2BD-B505E5487803}"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E42C45AB-5CE0-40BF-B2BD-B505E548780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C45AB-5CE0-40BF-B2BD-B505E5487803}"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2C45AB-5CE0-40BF-B2BD-B505E5487803}"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2C45AB-5CE0-40BF-B2BD-B505E548780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2C45AB-5CE0-40BF-B2BD-B505E548780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C45AB-5CE0-40BF-B2BD-B505E5487803}"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A4F87C-E01E-4D28-8F45-E3A2E81A7EE5}" type="datetimeFigureOut">
              <a:rPr lang="en-US" smtClean="0"/>
              <a:t>10/13/2014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E42C45AB-5CE0-40BF-B2BD-B505E5487803}"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4A4F87C-E01E-4D28-8F45-E3A2E81A7EE5}" type="datetimeFigureOut">
              <a:rPr lang="en-US" smtClean="0"/>
              <a:t>10/13/2014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42C45AB-5CE0-40BF-B2BD-B505E548780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Unit One Review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summary?</a:t>
            </a:r>
            <a:endParaRPr lang="en-US" dirty="0"/>
          </a:p>
        </p:txBody>
      </p:sp>
      <p:sp>
        <p:nvSpPr>
          <p:cNvPr id="3" name="Content Placeholder 2"/>
          <p:cNvSpPr>
            <a:spLocks noGrp="1"/>
          </p:cNvSpPr>
          <p:nvPr>
            <p:ph sz="quarter" idx="1"/>
          </p:nvPr>
        </p:nvSpPr>
        <p:spPr/>
        <p:txBody>
          <a:bodyPr>
            <a:normAutofit/>
          </a:bodyPr>
          <a:lstStyle/>
          <a:p>
            <a:r>
              <a:rPr lang="en-US" sz="3600" dirty="0" smtClean="0"/>
              <a:t>A summary is when the main idea and most important events of a story (or text) are restated.</a:t>
            </a:r>
          </a:p>
          <a:p>
            <a:pPr lvl="1"/>
            <a:r>
              <a:rPr lang="en-US" sz="3600" dirty="0" smtClean="0"/>
              <a:t>Summary of My Favorite Chaperone</a:t>
            </a:r>
            <a:r>
              <a:rPr lang="en-US" sz="3600" dirty="0" smtClean="0"/>
              <a:t>:</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71"/>
            <a:ext cx="7772400" cy="1143000"/>
          </a:xfrm>
        </p:spPr>
        <p:txBody>
          <a:bodyPr/>
          <a:lstStyle/>
          <a:p>
            <a:r>
              <a:rPr lang="en-US" dirty="0" smtClean="0"/>
              <a:t>Parts of the plot </a:t>
            </a:r>
            <a:endParaRPr lang="en-US" dirty="0"/>
          </a:p>
        </p:txBody>
      </p:sp>
      <p:sp>
        <p:nvSpPr>
          <p:cNvPr id="3" name="Content Placeholder 2"/>
          <p:cNvSpPr>
            <a:spLocks noGrp="1"/>
          </p:cNvSpPr>
          <p:nvPr>
            <p:ph sz="quarter" idx="1"/>
          </p:nvPr>
        </p:nvSpPr>
        <p:spPr>
          <a:xfrm>
            <a:off x="228600" y="1066800"/>
            <a:ext cx="8458200" cy="5334000"/>
          </a:xfrm>
        </p:spPr>
        <p:txBody>
          <a:bodyPr>
            <a:normAutofit/>
          </a:bodyPr>
          <a:lstStyle/>
          <a:p>
            <a:r>
              <a:rPr lang="en-US" sz="2800" dirty="0" smtClean="0"/>
              <a:t>Exposition: setting and main characters are introduced, background information is given, if necessary</a:t>
            </a:r>
          </a:p>
          <a:p>
            <a:r>
              <a:rPr lang="en-US" sz="2800" dirty="0" smtClean="0"/>
              <a:t>Rising action: conflict is introduced, action builds </a:t>
            </a:r>
          </a:p>
          <a:p>
            <a:pPr lvl="1"/>
            <a:r>
              <a:rPr lang="en-US" sz="2800" dirty="0" smtClean="0"/>
              <a:t>If the story is suspenseful, it will take place in the rising action</a:t>
            </a:r>
          </a:p>
          <a:p>
            <a:r>
              <a:rPr lang="en-US" sz="2800" dirty="0" smtClean="0"/>
              <a:t>Climax: the turning point of the story (something changes), or the most exciting/interesting point of the story</a:t>
            </a:r>
          </a:p>
          <a:p>
            <a:pPr lvl="1"/>
            <a:r>
              <a:rPr lang="en-US" sz="2800" dirty="0" smtClean="0"/>
              <a:t>The climax is often closer to the end of the story, not necessarily the middle </a:t>
            </a:r>
          </a:p>
          <a:p>
            <a:r>
              <a:rPr lang="en-US" sz="2800" dirty="0" smtClean="0"/>
              <a:t>Falling action: the action slows </a:t>
            </a:r>
          </a:p>
          <a:p>
            <a:r>
              <a:rPr lang="en-US" sz="2800" dirty="0" smtClean="0"/>
              <a:t>Resolution: the conflict is resolved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ox(in)">
                                      <p:cBhvr>
                                        <p:cTn id="25" dur="500"/>
                                        <p:tgtEl>
                                          <p:spTgt spid="3">
                                            <p:txEl>
                                              <p:pRg st="3" end="3"/>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ox(in)">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hangingPunct="1"/>
            <a:r>
              <a:rPr lang="en-US" sz="6600" dirty="0" smtClean="0">
                <a:latin typeface="Tempus Sans ITC" pitchFamily="82" charset="0"/>
              </a:rPr>
              <a:t>Exposition</a:t>
            </a:r>
            <a:br>
              <a:rPr lang="en-US" sz="6600" dirty="0" smtClean="0">
                <a:latin typeface="Tempus Sans ITC" pitchFamily="82" charset="0"/>
              </a:rPr>
            </a:br>
            <a:r>
              <a:rPr lang="en-US" sz="1800" dirty="0" smtClean="0">
                <a:latin typeface="Tempus Sans ITC" pitchFamily="82" charset="0"/>
              </a:rPr>
              <a:t>(Introduction)</a:t>
            </a:r>
          </a:p>
        </p:txBody>
      </p:sp>
      <p:sp>
        <p:nvSpPr>
          <p:cNvPr id="14339" name="Content Placeholder 2"/>
          <p:cNvSpPr>
            <a:spLocks noGrp="1"/>
          </p:cNvSpPr>
          <p:nvPr>
            <p:ph idx="1"/>
          </p:nvPr>
        </p:nvSpPr>
        <p:spPr>
          <a:xfrm>
            <a:off x="457200" y="1600200"/>
            <a:ext cx="8229600" cy="2590800"/>
          </a:xfrm>
        </p:spPr>
        <p:txBody>
          <a:bodyPr anchor="ctr">
            <a:normAutofit fontScale="92500"/>
          </a:bodyPr>
          <a:lstStyle/>
          <a:p>
            <a:pPr algn="ctr" eaLnBrk="1" hangingPunct="1">
              <a:buFont typeface="Arial" charset="0"/>
              <a:buNone/>
            </a:pPr>
            <a:r>
              <a:rPr lang="en-US" sz="4800" dirty="0" smtClean="0">
                <a:latin typeface="Tempus Sans ITC" pitchFamily="82" charset="0"/>
              </a:rPr>
              <a:t>The beginning of the story where the setting, background, and characters are introduced.</a:t>
            </a:r>
          </a:p>
        </p:txBody>
      </p:sp>
      <p:grpSp>
        <p:nvGrpSpPr>
          <p:cNvPr id="2" name="Group 4"/>
          <p:cNvGrpSpPr>
            <a:grpSpLocks/>
          </p:cNvGrpSpPr>
          <p:nvPr/>
        </p:nvGrpSpPr>
        <p:grpSpPr bwMode="auto">
          <a:xfrm>
            <a:off x="1295400" y="4038600"/>
            <a:ext cx="6848475" cy="2319338"/>
            <a:chOff x="1860" y="3540"/>
            <a:chExt cx="8360" cy="1400"/>
          </a:xfrm>
        </p:grpSpPr>
        <p:cxnSp>
          <p:nvCxnSpPr>
            <p:cNvPr id="14343" name="AutoShape 5"/>
            <p:cNvCxnSpPr>
              <a:cxnSpLocks noChangeShapeType="1"/>
            </p:cNvCxnSpPr>
            <p:nvPr/>
          </p:nvCxnSpPr>
          <p:spPr bwMode="auto">
            <a:xfrm>
              <a:off x="1860" y="4940"/>
              <a:ext cx="2780" cy="0"/>
            </a:xfrm>
            <a:prstGeom prst="straightConnector1">
              <a:avLst/>
            </a:prstGeom>
            <a:noFill/>
            <a:ln w="9525">
              <a:solidFill>
                <a:srgbClr val="000000"/>
              </a:solidFill>
              <a:round/>
              <a:headEnd/>
              <a:tailEnd/>
            </a:ln>
          </p:spPr>
        </p:cxnSp>
        <p:cxnSp>
          <p:nvCxnSpPr>
            <p:cNvPr id="14344" name="AutoShape 6"/>
            <p:cNvCxnSpPr>
              <a:cxnSpLocks noChangeShapeType="1"/>
            </p:cNvCxnSpPr>
            <p:nvPr/>
          </p:nvCxnSpPr>
          <p:spPr bwMode="auto">
            <a:xfrm flipV="1">
              <a:off x="4640" y="3540"/>
              <a:ext cx="1400" cy="1400"/>
            </a:xfrm>
            <a:prstGeom prst="straightConnector1">
              <a:avLst/>
            </a:prstGeom>
            <a:noFill/>
            <a:ln w="9525">
              <a:solidFill>
                <a:srgbClr val="000000"/>
              </a:solidFill>
              <a:round/>
              <a:headEnd/>
              <a:tailEnd/>
            </a:ln>
          </p:spPr>
        </p:cxnSp>
        <p:cxnSp>
          <p:nvCxnSpPr>
            <p:cNvPr id="14345" name="AutoShape 7"/>
            <p:cNvCxnSpPr>
              <a:cxnSpLocks noChangeShapeType="1"/>
            </p:cNvCxnSpPr>
            <p:nvPr/>
          </p:nvCxnSpPr>
          <p:spPr bwMode="auto">
            <a:xfrm>
              <a:off x="6040" y="3540"/>
              <a:ext cx="1400" cy="1400"/>
            </a:xfrm>
            <a:prstGeom prst="straightConnector1">
              <a:avLst/>
            </a:prstGeom>
            <a:noFill/>
            <a:ln w="9525">
              <a:solidFill>
                <a:srgbClr val="000000"/>
              </a:solidFill>
              <a:round/>
              <a:headEnd/>
              <a:tailEnd/>
            </a:ln>
          </p:spPr>
        </p:cxnSp>
        <p:cxnSp>
          <p:nvCxnSpPr>
            <p:cNvPr id="14346" name="AutoShape 8"/>
            <p:cNvCxnSpPr>
              <a:cxnSpLocks noChangeShapeType="1"/>
            </p:cNvCxnSpPr>
            <p:nvPr/>
          </p:nvCxnSpPr>
          <p:spPr bwMode="auto">
            <a:xfrm>
              <a:off x="7440" y="4940"/>
              <a:ext cx="2780" cy="0"/>
            </a:xfrm>
            <a:prstGeom prst="straightConnector1">
              <a:avLst/>
            </a:prstGeom>
            <a:noFill/>
            <a:ln w="9525">
              <a:solidFill>
                <a:srgbClr val="000000"/>
              </a:solidFill>
              <a:round/>
              <a:headEnd/>
              <a:tailEnd/>
            </a:ln>
          </p:spPr>
        </p:cxnSp>
      </p:grpSp>
      <p:cxnSp>
        <p:nvCxnSpPr>
          <p:cNvPr id="12" name="Straight Connector 11"/>
          <p:cNvCxnSpPr/>
          <p:nvPr/>
        </p:nvCxnSpPr>
        <p:spPr>
          <a:xfrm>
            <a:off x="1295400" y="6400800"/>
            <a:ext cx="2286000" cy="1588"/>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sp>
        <p:nvSpPr>
          <p:cNvPr id="14342" name="TextBox 16"/>
          <p:cNvSpPr txBox="1">
            <a:spLocks noChangeArrowheads="1"/>
          </p:cNvSpPr>
          <p:nvPr/>
        </p:nvSpPr>
        <p:spPr bwMode="auto">
          <a:xfrm>
            <a:off x="1447800" y="5715000"/>
            <a:ext cx="2076450" cy="584200"/>
          </a:xfrm>
          <a:prstGeom prst="rect">
            <a:avLst/>
          </a:prstGeom>
          <a:noFill/>
          <a:ln w="9525">
            <a:noFill/>
            <a:miter lim="800000"/>
            <a:headEnd/>
            <a:tailEnd/>
          </a:ln>
        </p:spPr>
        <p:txBody>
          <a:bodyPr wrap="none">
            <a:spAutoFit/>
          </a:bodyPr>
          <a:lstStyle/>
          <a:p>
            <a:r>
              <a:rPr lang="en-US" sz="3200">
                <a:solidFill>
                  <a:srgbClr val="FF0000"/>
                </a:solidFill>
                <a:latin typeface="Bauhaus 93" pitchFamily="82" charset="0"/>
              </a:rPr>
              <a:t>Exposition</a:t>
            </a:r>
          </a:p>
        </p:txBody>
      </p:sp>
    </p:spTree>
    <p:extLst>
      <p:ext uri="{BB962C8B-B14F-4D97-AF65-F5344CB8AC3E}">
        <p14:creationId xmlns:p14="http://schemas.microsoft.com/office/powerpoint/2010/main" val="1390907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6600" smtClean="0">
                <a:latin typeface="Tempus Sans ITC" pitchFamily="82" charset="0"/>
              </a:rPr>
              <a:t>Rising Action</a:t>
            </a:r>
          </a:p>
        </p:txBody>
      </p:sp>
      <p:sp>
        <p:nvSpPr>
          <p:cNvPr id="15363" name="Content Placeholder 2"/>
          <p:cNvSpPr>
            <a:spLocks noGrp="1"/>
          </p:cNvSpPr>
          <p:nvPr>
            <p:ph idx="1"/>
          </p:nvPr>
        </p:nvSpPr>
        <p:spPr>
          <a:xfrm>
            <a:off x="457200" y="1600200"/>
            <a:ext cx="8229600" cy="2514600"/>
          </a:xfrm>
        </p:spPr>
        <p:txBody>
          <a:bodyPr anchor="ctr">
            <a:normAutofit/>
          </a:bodyPr>
          <a:lstStyle/>
          <a:p>
            <a:pPr algn="ctr" eaLnBrk="1" hangingPunct="1">
              <a:buFont typeface="Arial" charset="0"/>
              <a:buNone/>
            </a:pPr>
            <a:r>
              <a:rPr lang="en-US" sz="4400" dirty="0" smtClean="0">
                <a:latin typeface="Tempus Sans ITC" pitchFamily="82" charset="0"/>
              </a:rPr>
              <a:t>The events that move the story forward and create some kind of conflict</a:t>
            </a:r>
            <a:r>
              <a:rPr lang="en-US" sz="4400" dirty="0" smtClean="0"/>
              <a:t>.</a:t>
            </a:r>
          </a:p>
        </p:txBody>
      </p:sp>
      <p:grpSp>
        <p:nvGrpSpPr>
          <p:cNvPr id="2" name="Group 4"/>
          <p:cNvGrpSpPr>
            <a:grpSpLocks/>
          </p:cNvGrpSpPr>
          <p:nvPr/>
        </p:nvGrpSpPr>
        <p:grpSpPr bwMode="auto">
          <a:xfrm>
            <a:off x="1295400" y="4038600"/>
            <a:ext cx="6848475" cy="2319338"/>
            <a:chOff x="1860" y="3540"/>
            <a:chExt cx="8360" cy="1400"/>
          </a:xfrm>
        </p:grpSpPr>
        <p:cxnSp>
          <p:nvCxnSpPr>
            <p:cNvPr id="15367" name="AutoShape 5"/>
            <p:cNvCxnSpPr>
              <a:cxnSpLocks noChangeShapeType="1"/>
            </p:cNvCxnSpPr>
            <p:nvPr/>
          </p:nvCxnSpPr>
          <p:spPr bwMode="auto">
            <a:xfrm>
              <a:off x="1860" y="4940"/>
              <a:ext cx="2780" cy="0"/>
            </a:xfrm>
            <a:prstGeom prst="straightConnector1">
              <a:avLst/>
            </a:prstGeom>
            <a:noFill/>
            <a:ln w="9525">
              <a:solidFill>
                <a:srgbClr val="000000"/>
              </a:solidFill>
              <a:round/>
              <a:headEnd/>
              <a:tailEnd/>
            </a:ln>
          </p:spPr>
        </p:cxnSp>
        <p:cxnSp>
          <p:nvCxnSpPr>
            <p:cNvPr id="15368" name="AutoShape 6"/>
            <p:cNvCxnSpPr>
              <a:cxnSpLocks noChangeShapeType="1"/>
            </p:cNvCxnSpPr>
            <p:nvPr/>
          </p:nvCxnSpPr>
          <p:spPr bwMode="auto">
            <a:xfrm flipV="1">
              <a:off x="4640" y="3540"/>
              <a:ext cx="1400" cy="1400"/>
            </a:xfrm>
            <a:prstGeom prst="straightConnector1">
              <a:avLst/>
            </a:prstGeom>
            <a:noFill/>
            <a:ln w="9525">
              <a:solidFill>
                <a:srgbClr val="000000"/>
              </a:solidFill>
              <a:round/>
              <a:headEnd/>
              <a:tailEnd/>
            </a:ln>
          </p:spPr>
        </p:cxnSp>
        <p:cxnSp>
          <p:nvCxnSpPr>
            <p:cNvPr id="15369" name="AutoShape 7"/>
            <p:cNvCxnSpPr>
              <a:cxnSpLocks noChangeShapeType="1"/>
            </p:cNvCxnSpPr>
            <p:nvPr/>
          </p:nvCxnSpPr>
          <p:spPr bwMode="auto">
            <a:xfrm>
              <a:off x="6040" y="3540"/>
              <a:ext cx="1400" cy="1400"/>
            </a:xfrm>
            <a:prstGeom prst="straightConnector1">
              <a:avLst/>
            </a:prstGeom>
            <a:noFill/>
            <a:ln w="9525">
              <a:solidFill>
                <a:srgbClr val="000000"/>
              </a:solidFill>
              <a:round/>
              <a:headEnd/>
              <a:tailEnd/>
            </a:ln>
          </p:spPr>
        </p:cxnSp>
        <p:cxnSp>
          <p:nvCxnSpPr>
            <p:cNvPr id="15370" name="AutoShape 8"/>
            <p:cNvCxnSpPr>
              <a:cxnSpLocks noChangeShapeType="1"/>
            </p:cNvCxnSpPr>
            <p:nvPr/>
          </p:nvCxnSpPr>
          <p:spPr bwMode="auto">
            <a:xfrm>
              <a:off x="7440" y="4940"/>
              <a:ext cx="2780" cy="0"/>
            </a:xfrm>
            <a:prstGeom prst="straightConnector1">
              <a:avLst/>
            </a:prstGeom>
            <a:noFill/>
            <a:ln w="9525">
              <a:solidFill>
                <a:srgbClr val="000000"/>
              </a:solidFill>
              <a:round/>
              <a:headEnd/>
              <a:tailEnd/>
            </a:ln>
          </p:spPr>
        </p:cxnSp>
      </p:grpSp>
      <p:cxnSp>
        <p:nvCxnSpPr>
          <p:cNvPr id="9" name="Straight Connector 8"/>
          <p:cNvCxnSpPr/>
          <p:nvPr/>
        </p:nvCxnSpPr>
        <p:spPr>
          <a:xfrm rot="5400000" flipH="1" flipV="1">
            <a:off x="2971800" y="4648200"/>
            <a:ext cx="2362200" cy="1143000"/>
          </a:xfrm>
          <a:prstGeom prst="line">
            <a:avLst/>
          </a:prstGeom>
          <a:ln w="127000">
            <a:solidFill>
              <a:srgbClr val="92D050"/>
            </a:solidFill>
          </a:ln>
        </p:spPr>
        <p:style>
          <a:lnRef idx="1">
            <a:schemeClr val="accent1"/>
          </a:lnRef>
          <a:fillRef idx="0">
            <a:schemeClr val="accent1"/>
          </a:fillRef>
          <a:effectRef idx="0">
            <a:schemeClr val="accent1"/>
          </a:effectRef>
          <a:fontRef idx="minor">
            <a:schemeClr val="tx1"/>
          </a:fontRef>
        </p:style>
      </p:cxnSp>
      <p:sp>
        <p:nvSpPr>
          <p:cNvPr id="15366" name="TextBox 9"/>
          <p:cNvSpPr txBox="1">
            <a:spLocks noChangeArrowheads="1"/>
          </p:cNvSpPr>
          <p:nvPr/>
        </p:nvSpPr>
        <p:spPr bwMode="auto">
          <a:xfrm rot="-3860044">
            <a:off x="2747169" y="4777581"/>
            <a:ext cx="2319338" cy="523875"/>
          </a:xfrm>
          <a:prstGeom prst="rect">
            <a:avLst/>
          </a:prstGeom>
          <a:noFill/>
          <a:ln w="9525">
            <a:noFill/>
            <a:miter lim="800000"/>
            <a:headEnd/>
            <a:tailEnd/>
          </a:ln>
        </p:spPr>
        <p:txBody>
          <a:bodyPr>
            <a:spAutoFit/>
          </a:bodyPr>
          <a:lstStyle/>
          <a:p>
            <a:r>
              <a:rPr lang="en-US" sz="2800">
                <a:solidFill>
                  <a:srgbClr val="92D050"/>
                </a:solidFill>
                <a:latin typeface="Bauhaus 93" pitchFamily="82" charset="0"/>
              </a:rPr>
              <a:t>Rising Action</a:t>
            </a:r>
          </a:p>
        </p:txBody>
      </p:sp>
    </p:spTree>
    <p:extLst>
      <p:ext uri="{BB962C8B-B14F-4D97-AF65-F5344CB8AC3E}">
        <p14:creationId xmlns:p14="http://schemas.microsoft.com/office/powerpoint/2010/main" val="2689104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6600" smtClean="0"/>
              <a:t>Conflict</a:t>
            </a:r>
          </a:p>
        </p:txBody>
      </p:sp>
      <p:sp>
        <p:nvSpPr>
          <p:cNvPr id="12291" name="Content Placeholder 2"/>
          <p:cNvSpPr>
            <a:spLocks noGrp="1"/>
          </p:cNvSpPr>
          <p:nvPr>
            <p:ph idx="1"/>
          </p:nvPr>
        </p:nvSpPr>
        <p:spPr>
          <a:xfrm>
            <a:off x="457200" y="2133600"/>
            <a:ext cx="8229600" cy="4525963"/>
          </a:xfrm>
        </p:spPr>
        <p:txBody>
          <a:bodyPr anchor="ctr"/>
          <a:lstStyle/>
          <a:p>
            <a:pPr algn="ctr" eaLnBrk="1" hangingPunct="1">
              <a:buFont typeface="Arial" charset="0"/>
              <a:buNone/>
            </a:pPr>
            <a:r>
              <a:rPr lang="en-US" dirty="0" smtClean="0">
                <a:latin typeface="Tempus Sans ITC" pitchFamily="82" charset="0"/>
              </a:rPr>
              <a:t>Struggles or problems between opposing forces in the story</a:t>
            </a:r>
            <a:endParaRPr lang="en-US" dirty="0" smtClean="0"/>
          </a:p>
          <a:p>
            <a:pPr algn="ctr" eaLnBrk="1" hangingPunct="1">
              <a:buFont typeface="Arial" charset="0"/>
              <a:buNone/>
            </a:pPr>
            <a:r>
              <a:rPr lang="en-US" sz="2800" dirty="0" smtClean="0">
                <a:latin typeface="Comic Sans MS" pitchFamily="66" charset="0"/>
              </a:rPr>
              <a:t>	</a:t>
            </a:r>
          </a:p>
        </p:txBody>
      </p:sp>
      <p:pic>
        <p:nvPicPr>
          <p:cNvPr id="12292" name="Picture 5" descr="http://www.logoncafe.net/artists/the-conflict-large.jpg"/>
          <p:cNvPicPr>
            <a:picLocks noChangeAspect="1" noChangeArrowheads="1"/>
          </p:cNvPicPr>
          <p:nvPr/>
        </p:nvPicPr>
        <p:blipFill>
          <a:blip r:embed="rId2" cstate="print"/>
          <a:srcRect/>
          <a:stretch>
            <a:fillRect/>
          </a:stretch>
        </p:blipFill>
        <p:spPr bwMode="auto">
          <a:xfrm>
            <a:off x="304800" y="152400"/>
            <a:ext cx="8705850" cy="2590800"/>
          </a:xfrm>
          <a:prstGeom prst="rect">
            <a:avLst/>
          </a:prstGeom>
          <a:noFill/>
          <a:ln w="9525">
            <a:noFill/>
            <a:miter lim="800000"/>
            <a:headEnd/>
            <a:tailEnd/>
          </a:ln>
        </p:spPr>
      </p:pic>
      <p:pic>
        <p:nvPicPr>
          <p:cNvPr id="5" name="Picture 4" descr="Internal_conflict.jpg"/>
          <p:cNvPicPr>
            <a:picLocks noChangeAspect="1"/>
          </p:cNvPicPr>
          <p:nvPr/>
        </p:nvPicPr>
        <p:blipFill>
          <a:blip r:embed="rId3" cstate="print"/>
          <a:stretch>
            <a:fillRect/>
          </a:stretch>
        </p:blipFill>
        <p:spPr>
          <a:xfrm>
            <a:off x="5181600" y="4495800"/>
            <a:ext cx="3403600" cy="1828800"/>
          </a:xfrm>
          <a:prstGeom prst="rect">
            <a:avLst/>
          </a:prstGeom>
        </p:spPr>
      </p:pic>
      <p:pic>
        <p:nvPicPr>
          <p:cNvPr id="6" name="Content Placeholder 4" descr="conflict.jpg"/>
          <p:cNvPicPr>
            <a:picLocks noChangeAspect="1"/>
          </p:cNvPicPr>
          <p:nvPr/>
        </p:nvPicPr>
        <p:blipFill>
          <a:blip r:embed="rId4" cstate="print"/>
          <a:stretch>
            <a:fillRect/>
          </a:stretch>
        </p:blipFill>
        <p:spPr>
          <a:xfrm>
            <a:off x="762000" y="4343400"/>
            <a:ext cx="3338690" cy="2096399"/>
          </a:xfrm>
          <a:prstGeom prst="rect">
            <a:avLst/>
          </a:prstGeom>
        </p:spPr>
      </p:pic>
    </p:spTree>
    <p:extLst>
      <p:ext uri="{BB962C8B-B14F-4D97-AF65-F5344CB8AC3E}">
        <p14:creationId xmlns:p14="http://schemas.microsoft.com/office/powerpoint/2010/main" val="2977464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6600" smtClean="0">
                <a:latin typeface="Tempus Sans ITC" pitchFamily="82" charset="0"/>
              </a:rPr>
              <a:t>Climax</a:t>
            </a:r>
          </a:p>
        </p:txBody>
      </p:sp>
      <p:sp>
        <p:nvSpPr>
          <p:cNvPr id="16387" name="Content Placeholder 2"/>
          <p:cNvSpPr>
            <a:spLocks noGrp="1"/>
          </p:cNvSpPr>
          <p:nvPr>
            <p:ph idx="1"/>
          </p:nvPr>
        </p:nvSpPr>
        <p:spPr>
          <a:xfrm>
            <a:off x="457200" y="1600200"/>
            <a:ext cx="8229600" cy="2743200"/>
          </a:xfrm>
        </p:spPr>
        <p:txBody>
          <a:bodyPr anchor="ctr"/>
          <a:lstStyle/>
          <a:p>
            <a:pPr algn="ctr" eaLnBrk="1" hangingPunct="1">
              <a:buFont typeface="Arial" charset="0"/>
              <a:buNone/>
            </a:pPr>
            <a:r>
              <a:rPr lang="en-US" sz="4400" dirty="0" smtClean="0">
                <a:latin typeface="Tempus Sans ITC" pitchFamily="82" charset="0"/>
              </a:rPr>
              <a:t>The turning point in the story where the conflict is at its peak.</a:t>
            </a:r>
          </a:p>
          <a:p>
            <a:pPr eaLnBrk="1" hangingPunct="1"/>
            <a:endParaRPr lang="en-US" dirty="0" smtClean="0"/>
          </a:p>
        </p:txBody>
      </p:sp>
      <p:grpSp>
        <p:nvGrpSpPr>
          <p:cNvPr id="2" name="Group 4"/>
          <p:cNvGrpSpPr>
            <a:grpSpLocks/>
          </p:cNvGrpSpPr>
          <p:nvPr/>
        </p:nvGrpSpPr>
        <p:grpSpPr bwMode="auto">
          <a:xfrm>
            <a:off x="1219200" y="4343400"/>
            <a:ext cx="6848475" cy="2319338"/>
            <a:chOff x="1860" y="3540"/>
            <a:chExt cx="8360" cy="1400"/>
          </a:xfrm>
        </p:grpSpPr>
        <p:cxnSp>
          <p:nvCxnSpPr>
            <p:cNvPr id="16391" name="AutoShape 5"/>
            <p:cNvCxnSpPr>
              <a:cxnSpLocks noChangeShapeType="1"/>
            </p:cNvCxnSpPr>
            <p:nvPr/>
          </p:nvCxnSpPr>
          <p:spPr bwMode="auto">
            <a:xfrm>
              <a:off x="1860" y="4940"/>
              <a:ext cx="2780" cy="0"/>
            </a:xfrm>
            <a:prstGeom prst="straightConnector1">
              <a:avLst/>
            </a:prstGeom>
            <a:noFill/>
            <a:ln w="9525">
              <a:solidFill>
                <a:srgbClr val="000000"/>
              </a:solidFill>
              <a:round/>
              <a:headEnd/>
              <a:tailEnd/>
            </a:ln>
          </p:spPr>
        </p:cxnSp>
        <p:cxnSp>
          <p:nvCxnSpPr>
            <p:cNvPr id="16392" name="AutoShape 6"/>
            <p:cNvCxnSpPr>
              <a:cxnSpLocks noChangeShapeType="1"/>
            </p:cNvCxnSpPr>
            <p:nvPr/>
          </p:nvCxnSpPr>
          <p:spPr bwMode="auto">
            <a:xfrm flipV="1">
              <a:off x="4640" y="3540"/>
              <a:ext cx="1400" cy="1400"/>
            </a:xfrm>
            <a:prstGeom prst="straightConnector1">
              <a:avLst/>
            </a:prstGeom>
            <a:noFill/>
            <a:ln w="9525">
              <a:solidFill>
                <a:srgbClr val="000000"/>
              </a:solidFill>
              <a:round/>
              <a:headEnd/>
              <a:tailEnd/>
            </a:ln>
          </p:spPr>
        </p:cxnSp>
        <p:cxnSp>
          <p:nvCxnSpPr>
            <p:cNvPr id="16393" name="AutoShape 7"/>
            <p:cNvCxnSpPr>
              <a:cxnSpLocks noChangeShapeType="1"/>
            </p:cNvCxnSpPr>
            <p:nvPr/>
          </p:nvCxnSpPr>
          <p:spPr bwMode="auto">
            <a:xfrm>
              <a:off x="6040" y="3540"/>
              <a:ext cx="1400" cy="1400"/>
            </a:xfrm>
            <a:prstGeom prst="straightConnector1">
              <a:avLst/>
            </a:prstGeom>
            <a:noFill/>
            <a:ln w="9525">
              <a:solidFill>
                <a:srgbClr val="000000"/>
              </a:solidFill>
              <a:round/>
              <a:headEnd/>
              <a:tailEnd/>
            </a:ln>
          </p:spPr>
        </p:cxnSp>
        <p:cxnSp>
          <p:nvCxnSpPr>
            <p:cNvPr id="16394" name="AutoShape 8"/>
            <p:cNvCxnSpPr>
              <a:cxnSpLocks noChangeShapeType="1"/>
            </p:cNvCxnSpPr>
            <p:nvPr/>
          </p:nvCxnSpPr>
          <p:spPr bwMode="auto">
            <a:xfrm>
              <a:off x="7440" y="4940"/>
              <a:ext cx="2780" cy="0"/>
            </a:xfrm>
            <a:prstGeom prst="straightConnector1">
              <a:avLst/>
            </a:prstGeom>
            <a:noFill/>
            <a:ln w="9525">
              <a:solidFill>
                <a:srgbClr val="000000"/>
              </a:solidFill>
              <a:round/>
              <a:headEnd/>
              <a:tailEnd/>
            </a:ln>
          </p:spPr>
        </p:cxnSp>
      </p:grpSp>
      <p:sp>
        <p:nvSpPr>
          <p:cNvPr id="9" name="4-Point Star 8"/>
          <p:cNvSpPr/>
          <p:nvPr/>
        </p:nvSpPr>
        <p:spPr>
          <a:xfrm>
            <a:off x="4495800" y="4267200"/>
            <a:ext cx="304800" cy="228600"/>
          </a:xfrm>
          <a:prstGeom prst="star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90" name="TextBox 9"/>
          <p:cNvSpPr txBox="1">
            <a:spLocks noChangeArrowheads="1"/>
          </p:cNvSpPr>
          <p:nvPr/>
        </p:nvSpPr>
        <p:spPr bwMode="auto">
          <a:xfrm>
            <a:off x="3886200" y="3733800"/>
            <a:ext cx="1506538" cy="584200"/>
          </a:xfrm>
          <a:prstGeom prst="rect">
            <a:avLst/>
          </a:prstGeom>
          <a:noFill/>
          <a:ln w="9525">
            <a:noFill/>
            <a:miter lim="800000"/>
            <a:headEnd/>
            <a:tailEnd/>
          </a:ln>
        </p:spPr>
        <p:txBody>
          <a:bodyPr wrap="none">
            <a:spAutoFit/>
          </a:bodyPr>
          <a:lstStyle/>
          <a:p>
            <a:r>
              <a:rPr lang="en-US" sz="3200">
                <a:solidFill>
                  <a:srgbClr val="FFC000"/>
                </a:solidFill>
                <a:latin typeface="Bauhaus 93" pitchFamily="82" charset="0"/>
              </a:rPr>
              <a:t>Climax</a:t>
            </a:r>
          </a:p>
        </p:txBody>
      </p:sp>
    </p:spTree>
    <p:extLst>
      <p:ext uri="{BB962C8B-B14F-4D97-AF65-F5344CB8AC3E}">
        <p14:creationId xmlns:p14="http://schemas.microsoft.com/office/powerpoint/2010/main" val="113624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6600" smtClean="0">
                <a:latin typeface="Tempus Sans ITC" pitchFamily="82" charset="0"/>
              </a:rPr>
              <a:t>Falling Action</a:t>
            </a:r>
          </a:p>
        </p:txBody>
      </p:sp>
      <p:sp>
        <p:nvSpPr>
          <p:cNvPr id="17411" name="Content Placeholder 2"/>
          <p:cNvSpPr>
            <a:spLocks noGrp="1"/>
          </p:cNvSpPr>
          <p:nvPr>
            <p:ph idx="1"/>
          </p:nvPr>
        </p:nvSpPr>
        <p:spPr>
          <a:xfrm>
            <a:off x="457200" y="1295400"/>
            <a:ext cx="8229600" cy="2819400"/>
          </a:xfrm>
        </p:spPr>
        <p:txBody>
          <a:bodyPr anchor="ctr">
            <a:normAutofit/>
          </a:bodyPr>
          <a:lstStyle/>
          <a:p>
            <a:pPr algn="ctr" eaLnBrk="1" hangingPunct="1">
              <a:buFont typeface="Arial" charset="0"/>
              <a:buNone/>
            </a:pPr>
            <a:r>
              <a:rPr lang="en-US" sz="4400" dirty="0" smtClean="0">
                <a:latin typeface="Tempus Sans ITC" pitchFamily="82" charset="0"/>
              </a:rPr>
              <a:t>The events that start to wrap up the story.</a:t>
            </a:r>
          </a:p>
        </p:txBody>
      </p:sp>
      <p:grpSp>
        <p:nvGrpSpPr>
          <p:cNvPr id="2" name="Group 4"/>
          <p:cNvGrpSpPr>
            <a:grpSpLocks/>
          </p:cNvGrpSpPr>
          <p:nvPr/>
        </p:nvGrpSpPr>
        <p:grpSpPr bwMode="auto">
          <a:xfrm>
            <a:off x="1295400" y="4038600"/>
            <a:ext cx="6848475" cy="2319338"/>
            <a:chOff x="1860" y="3540"/>
            <a:chExt cx="8360" cy="1400"/>
          </a:xfrm>
        </p:grpSpPr>
        <p:cxnSp>
          <p:nvCxnSpPr>
            <p:cNvPr id="17415" name="AutoShape 5"/>
            <p:cNvCxnSpPr>
              <a:cxnSpLocks noChangeShapeType="1"/>
            </p:cNvCxnSpPr>
            <p:nvPr/>
          </p:nvCxnSpPr>
          <p:spPr bwMode="auto">
            <a:xfrm>
              <a:off x="1860" y="4940"/>
              <a:ext cx="2780" cy="0"/>
            </a:xfrm>
            <a:prstGeom prst="straightConnector1">
              <a:avLst/>
            </a:prstGeom>
            <a:noFill/>
            <a:ln w="9525">
              <a:solidFill>
                <a:srgbClr val="000000"/>
              </a:solidFill>
              <a:round/>
              <a:headEnd/>
              <a:tailEnd/>
            </a:ln>
          </p:spPr>
        </p:cxnSp>
        <p:cxnSp>
          <p:nvCxnSpPr>
            <p:cNvPr id="17416" name="AutoShape 6"/>
            <p:cNvCxnSpPr>
              <a:cxnSpLocks noChangeShapeType="1"/>
            </p:cNvCxnSpPr>
            <p:nvPr/>
          </p:nvCxnSpPr>
          <p:spPr bwMode="auto">
            <a:xfrm flipV="1">
              <a:off x="4640" y="3540"/>
              <a:ext cx="1400" cy="1400"/>
            </a:xfrm>
            <a:prstGeom prst="straightConnector1">
              <a:avLst/>
            </a:prstGeom>
            <a:noFill/>
            <a:ln w="9525">
              <a:solidFill>
                <a:srgbClr val="000000"/>
              </a:solidFill>
              <a:round/>
              <a:headEnd/>
              <a:tailEnd/>
            </a:ln>
          </p:spPr>
        </p:cxnSp>
        <p:cxnSp>
          <p:nvCxnSpPr>
            <p:cNvPr id="17417" name="AutoShape 7"/>
            <p:cNvCxnSpPr>
              <a:cxnSpLocks noChangeShapeType="1"/>
            </p:cNvCxnSpPr>
            <p:nvPr/>
          </p:nvCxnSpPr>
          <p:spPr bwMode="auto">
            <a:xfrm>
              <a:off x="6040" y="3540"/>
              <a:ext cx="1400" cy="1400"/>
            </a:xfrm>
            <a:prstGeom prst="straightConnector1">
              <a:avLst/>
            </a:prstGeom>
            <a:noFill/>
            <a:ln w="9525">
              <a:solidFill>
                <a:srgbClr val="000000"/>
              </a:solidFill>
              <a:round/>
              <a:headEnd/>
              <a:tailEnd/>
            </a:ln>
          </p:spPr>
        </p:cxnSp>
        <p:cxnSp>
          <p:nvCxnSpPr>
            <p:cNvPr id="17418" name="AutoShape 8"/>
            <p:cNvCxnSpPr>
              <a:cxnSpLocks noChangeShapeType="1"/>
            </p:cNvCxnSpPr>
            <p:nvPr/>
          </p:nvCxnSpPr>
          <p:spPr bwMode="auto">
            <a:xfrm>
              <a:off x="7440" y="4940"/>
              <a:ext cx="2780" cy="0"/>
            </a:xfrm>
            <a:prstGeom prst="straightConnector1">
              <a:avLst/>
            </a:prstGeom>
            <a:noFill/>
            <a:ln w="9525">
              <a:solidFill>
                <a:srgbClr val="000000"/>
              </a:solidFill>
              <a:round/>
              <a:headEnd/>
              <a:tailEnd/>
            </a:ln>
          </p:spPr>
        </p:cxnSp>
      </p:grpSp>
      <p:cxnSp>
        <p:nvCxnSpPr>
          <p:cNvPr id="9" name="Straight Connector 8"/>
          <p:cNvCxnSpPr/>
          <p:nvPr/>
        </p:nvCxnSpPr>
        <p:spPr>
          <a:xfrm rot="16200000" flipV="1">
            <a:off x="4114800" y="4648200"/>
            <a:ext cx="2362200" cy="114300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sp>
        <p:nvSpPr>
          <p:cNvPr id="17414" name="TextBox 15"/>
          <p:cNvSpPr txBox="1">
            <a:spLocks noChangeArrowheads="1"/>
          </p:cNvSpPr>
          <p:nvPr/>
        </p:nvSpPr>
        <p:spPr bwMode="auto">
          <a:xfrm rot="3834777">
            <a:off x="4496594" y="4782344"/>
            <a:ext cx="2405063" cy="523875"/>
          </a:xfrm>
          <a:prstGeom prst="rect">
            <a:avLst/>
          </a:prstGeom>
          <a:noFill/>
          <a:ln w="9525">
            <a:noFill/>
            <a:miter lim="800000"/>
            <a:headEnd/>
            <a:tailEnd/>
          </a:ln>
        </p:spPr>
        <p:txBody>
          <a:bodyPr wrap="none">
            <a:spAutoFit/>
          </a:bodyPr>
          <a:lstStyle/>
          <a:p>
            <a:r>
              <a:rPr lang="en-US" sz="2800">
                <a:solidFill>
                  <a:srgbClr val="FFFF00"/>
                </a:solidFill>
                <a:latin typeface="Bauhaus 93" pitchFamily="82" charset="0"/>
              </a:rPr>
              <a:t>Falling Action</a:t>
            </a:r>
          </a:p>
        </p:txBody>
      </p:sp>
    </p:spTree>
    <p:extLst>
      <p:ext uri="{BB962C8B-B14F-4D97-AF65-F5344CB8AC3E}">
        <p14:creationId xmlns:p14="http://schemas.microsoft.com/office/powerpoint/2010/main" val="2318646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6600" smtClean="0">
                <a:latin typeface="Tempus Sans ITC" pitchFamily="82" charset="0"/>
              </a:rPr>
              <a:t>Resolution</a:t>
            </a:r>
          </a:p>
        </p:txBody>
      </p:sp>
      <p:sp>
        <p:nvSpPr>
          <p:cNvPr id="18435" name="Content Placeholder 2"/>
          <p:cNvSpPr>
            <a:spLocks noGrp="1"/>
          </p:cNvSpPr>
          <p:nvPr>
            <p:ph idx="1"/>
          </p:nvPr>
        </p:nvSpPr>
        <p:spPr>
          <a:xfrm>
            <a:off x="457200" y="1600200"/>
            <a:ext cx="8229600" cy="2895600"/>
          </a:xfrm>
        </p:spPr>
        <p:txBody>
          <a:bodyPr anchor="ctr">
            <a:normAutofit/>
          </a:bodyPr>
          <a:lstStyle/>
          <a:p>
            <a:pPr algn="ctr" eaLnBrk="1" hangingPunct="1">
              <a:buFont typeface="Arial" charset="0"/>
              <a:buNone/>
            </a:pPr>
            <a:r>
              <a:rPr lang="en-US" sz="4400" dirty="0" smtClean="0">
                <a:latin typeface="Tempus Sans ITC" pitchFamily="82" charset="0"/>
              </a:rPr>
              <a:t>The conflict is completely wrapped up and the story ends.</a:t>
            </a:r>
          </a:p>
        </p:txBody>
      </p:sp>
      <p:grpSp>
        <p:nvGrpSpPr>
          <p:cNvPr id="2" name="Group 4"/>
          <p:cNvGrpSpPr>
            <a:grpSpLocks/>
          </p:cNvGrpSpPr>
          <p:nvPr/>
        </p:nvGrpSpPr>
        <p:grpSpPr bwMode="auto">
          <a:xfrm>
            <a:off x="1295400" y="4038600"/>
            <a:ext cx="6848475" cy="2319338"/>
            <a:chOff x="1860" y="3540"/>
            <a:chExt cx="8360" cy="1400"/>
          </a:xfrm>
        </p:grpSpPr>
        <p:cxnSp>
          <p:nvCxnSpPr>
            <p:cNvPr id="18439" name="AutoShape 5"/>
            <p:cNvCxnSpPr>
              <a:cxnSpLocks noChangeShapeType="1"/>
            </p:cNvCxnSpPr>
            <p:nvPr/>
          </p:nvCxnSpPr>
          <p:spPr bwMode="auto">
            <a:xfrm>
              <a:off x="1860" y="4940"/>
              <a:ext cx="2780" cy="0"/>
            </a:xfrm>
            <a:prstGeom prst="straightConnector1">
              <a:avLst/>
            </a:prstGeom>
            <a:noFill/>
            <a:ln w="9525">
              <a:solidFill>
                <a:srgbClr val="000000"/>
              </a:solidFill>
              <a:round/>
              <a:headEnd/>
              <a:tailEnd/>
            </a:ln>
          </p:spPr>
        </p:cxnSp>
        <p:cxnSp>
          <p:nvCxnSpPr>
            <p:cNvPr id="18440" name="AutoShape 6"/>
            <p:cNvCxnSpPr>
              <a:cxnSpLocks noChangeShapeType="1"/>
            </p:cNvCxnSpPr>
            <p:nvPr/>
          </p:nvCxnSpPr>
          <p:spPr bwMode="auto">
            <a:xfrm flipV="1">
              <a:off x="4640" y="3540"/>
              <a:ext cx="1400" cy="1400"/>
            </a:xfrm>
            <a:prstGeom prst="straightConnector1">
              <a:avLst/>
            </a:prstGeom>
            <a:noFill/>
            <a:ln w="9525">
              <a:solidFill>
                <a:srgbClr val="000000"/>
              </a:solidFill>
              <a:round/>
              <a:headEnd/>
              <a:tailEnd/>
            </a:ln>
          </p:spPr>
        </p:cxnSp>
        <p:cxnSp>
          <p:nvCxnSpPr>
            <p:cNvPr id="18441" name="AutoShape 7"/>
            <p:cNvCxnSpPr>
              <a:cxnSpLocks noChangeShapeType="1"/>
            </p:cNvCxnSpPr>
            <p:nvPr/>
          </p:nvCxnSpPr>
          <p:spPr bwMode="auto">
            <a:xfrm>
              <a:off x="6040" y="3540"/>
              <a:ext cx="1400" cy="1400"/>
            </a:xfrm>
            <a:prstGeom prst="straightConnector1">
              <a:avLst/>
            </a:prstGeom>
            <a:noFill/>
            <a:ln w="9525">
              <a:solidFill>
                <a:srgbClr val="000000"/>
              </a:solidFill>
              <a:round/>
              <a:headEnd/>
              <a:tailEnd/>
            </a:ln>
          </p:spPr>
        </p:cxnSp>
        <p:cxnSp>
          <p:nvCxnSpPr>
            <p:cNvPr id="18442" name="AutoShape 8"/>
            <p:cNvCxnSpPr>
              <a:cxnSpLocks noChangeShapeType="1"/>
            </p:cNvCxnSpPr>
            <p:nvPr/>
          </p:nvCxnSpPr>
          <p:spPr bwMode="auto">
            <a:xfrm>
              <a:off x="7440" y="4940"/>
              <a:ext cx="2780" cy="0"/>
            </a:xfrm>
            <a:prstGeom prst="straightConnector1">
              <a:avLst/>
            </a:prstGeom>
            <a:noFill/>
            <a:ln w="9525">
              <a:solidFill>
                <a:srgbClr val="000000"/>
              </a:solidFill>
              <a:round/>
              <a:headEnd/>
              <a:tailEnd/>
            </a:ln>
          </p:spPr>
        </p:cxnSp>
      </p:grpSp>
      <p:cxnSp>
        <p:nvCxnSpPr>
          <p:cNvPr id="9" name="Straight Connector 8"/>
          <p:cNvCxnSpPr/>
          <p:nvPr/>
        </p:nvCxnSpPr>
        <p:spPr>
          <a:xfrm>
            <a:off x="5867400" y="6400800"/>
            <a:ext cx="2286000" cy="1588"/>
          </a:xfrm>
          <a:prstGeom prst="line">
            <a:avLst/>
          </a:prstGeom>
          <a:ln w="127000">
            <a:solidFill>
              <a:srgbClr val="00B0F0"/>
            </a:solidFill>
          </a:ln>
        </p:spPr>
        <p:style>
          <a:lnRef idx="1">
            <a:schemeClr val="accent1"/>
          </a:lnRef>
          <a:fillRef idx="0">
            <a:schemeClr val="accent1"/>
          </a:fillRef>
          <a:effectRef idx="0">
            <a:schemeClr val="accent1"/>
          </a:effectRef>
          <a:fontRef idx="minor">
            <a:schemeClr val="tx1"/>
          </a:fontRef>
        </p:style>
      </p:cxnSp>
      <p:sp>
        <p:nvSpPr>
          <p:cNvPr id="18438" name="TextBox 9"/>
          <p:cNvSpPr txBox="1">
            <a:spLocks noChangeArrowheads="1"/>
          </p:cNvSpPr>
          <p:nvPr/>
        </p:nvSpPr>
        <p:spPr bwMode="auto">
          <a:xfrm>
            <a:off x="5943600" y="5715000"/>
            <a:ext cx="2120900" cy="584200"/>
          </a:xfrm>
          <a:prstGeom prst="rect">
            <a:avLst/>
          </a:prstGeom>
          <a:noFill/>
          <a:ln w="9525">
            <a:noFill/>
            <a:miter lim="800000"/>
            <a:headEnd/>
            <a:tailEnd/>
          </a:ln>
        </p:spPr>
        <p:txBody>
          <a:bodyPr wrap="none">
            <a:spAutoFit/>
          </a:bodyPr>
          <a:lstStyle/>
          <a:p>
            <a:r>
              <a:rPr lang="en-US" sz="3200">
                <a:solidFill>
                  <a:srgbClr val="00B0F0"/>
                </a:solidFill>
                <a:latin typeface="Bauhaus 93" pitchFamily="82" charset="0"/>
              </a:rPr>
              <a:t>Resolution</a:t>
            </a:r>
          </a:p>
        </p:txBody>
      </p:sp>
    </p:spTree>
    <p:extLst>
      <p:ext uri="{BB962C8B-B14F-4D97-AF65-F5344CB8AC3E}">
        <p14:creationId xmlns:p14="http://schemas.microsoft.com/office/powerpoint/2010/main" val="3836738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6870700" cy="1219200"/>
          </a:xfrm>
        </p:spPr>
        <p:txBody>
          <a:bodyPr/>
          <a:lstStyle/>
          <a:p>
            <a:pPr eaLnBrk="1" hangingPunct="1"/>
            <a:r>
              <a:rPr lang="en-US" b="1" smtClean="0">
                <a:latin typeface="Tempus Sans ITC" pitchFamily="82" charset="0"/>
              </a:rPr>
              <a:t>       PLOT DIAGRAM</a:t>
            </a:r>
          </a:p>
        </p:txBody>
      </p:sp>
      <p:graphicFrame>
        <p:nvGraphicFramePr>
          <p:cNvPr id="2" name="Diagram 1"/>
          <p:cNvGraphicFramePr/>
          <p:nvPr/>
        </p:nvGraphicFramePr>
        <p:xfrm>
          <a:off x="838200" y="1295400"/>
          <a:ext cx="7696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6" name="Rectangle 10"/>
          <p:cNvSpPr>
            <a:spLocks noChangeArrowheads="1"/>
          </p:cNvSpPr>
          <p:nvPr/>
        </p:nvSpPr>
        <p:spPr bwMode="auto">
          <a:xfrm rot="18301318" flipH="1">
            <a:off x="2094706" y="3142457"/>
            <a:ext cx="2433637" cy="1187450"/>
          </a:xfrm>
          <a:prstGeom prst="rect">
            <a:avLst/>
          </a:prstGeom>
          <a:noFill/>
          <a:ln w="9525">
            <a:noFill/>
            <a:miter lim="800000"/>
            <a:headEnd/>
            <a:tailEnd/>
          </a:ln>
        </p:spPr>
        <p:txBody>
          <a:bodyPr>
            <a:spAutoFit/>
          </a:bodyPr>
          <a:lstStyle/>
          <a:p>
            <a:endParaRPr lang="en-US" sz="2400">
              <a:latin typeface="Tempus Sans ITC" pitchFamily="82" charset="0"/>
            </a:endParaRPr>
          </a:p>
          <a:p>
            <a:r>
              <a:rPr lang="en-US" sz="2400" b="1">
                <a:latin typeface="Tempus Sans ITC" pitchFamily="82" charset="0"/>
              </a:rPr>
              <a:t>Rising Action</a:t>
            </a:r>
          </a:p>
          <a:p>
            <a:endParaRPr lang="en-US" sz="2400" b="1">
              <a:latin typeface="Tempus Sans ITC" pitchFamily="82" charset="0"/>
            </a:endParaRPr>
          </a:p>
        </p:txBody>
      </p:sp>
      <p:sp>
        <p:nvSpPr>
          <p:cNvPr id="24587" name="Rectangle 11"/>
          <p:cNvSpPr>
            <a:spLocks noChangeArrowheads="1"/>
          </p:cNvSpPr>
          <p:nvPr/>
        </p:nvSpPr>
        <p:spPr bwMode="auto">
          <a:xfrm rot="14513919" flipV="1">
            <a:off x="4474368" y="3831432"/>
            <a:ext cx="3243263" cy="457200"/>
          </a:xfrm>
          <a:prstGeom prst="rect">
            <a:avLst/>
          </a:prstGeom>
          <a:noFill/>
          <a:ln w="9525">
            <a:noFill/>
            <a:miter lim="800000"/>
            <a:headEnd/>
            <a:tailEnd/>
          </a:ln>
        </p:spPr>
        <p:txBody>
          <a:bodyPr>
            <a:spAutoFit/>
          </a:bodyPr>
          <a:lstStyle/>
          <a:p>
            <a:r>
              <a:rPr lang="en-US" b="1">
                <a:latin typeface="Tempus Sans ITC" pitchFamily="82" charset="0"/>
              </a:rPr>
              <a:t>           Falling </a:t>
            </a:r>
            <a:r>
              <a:rPr lang="en-US" sz="2400" b="1">
                <a:latin typeface="Tempus Sans ITC" pitchFamily="82" charset="0"/>
              </a:rPr>
              <a:t>Action</a:t>
            </a:r>
          </a:p>
        </p:txBody>
      </p:sp>
      <p:sp>
        <p:nvSpPr>
          <p:cNvPr id="1033" name="Line 12"/>
          <p:cNvSpPr>
            <a:spLocks noChangeShapeType="1"/>
          </p:cNvSpPr>
          <p:nvPr/>
        </p:nvSpPr>
        <p:spPr bwMode="auto">
          <a:xfrm flipV="1">
            <a:off x="2057400" y="2667000"/>
            <a:ext cx="1752600" cy="2438400"/>
          </a:xfrm>
          <a:prstGeom prst="line">
            <a:avLst/>
          </a:prstGeom>
          <a:noFill/>
          <a:ln w="9525">
            <a:solidFill>
              <a:schemeClr val="tx1"/>
            </a:solidFill>
            <a:round/>
            <a:headEnd/>
            <a:tailEnd type="triangle" w="med" len="med"/>
          </a:ln>
        </p:spPr>
        <p:txBody>
          <a:bodyPr/>
          <a:lstStyle/>
          <a:p>
            <a:endParaRPr lang="en-US"/>
          </a:p>
        </p:txBody>
      </p:sp>
      <p:sp>
        <p:nvSpPr>
          <p:cNvPr id="1034" name="Line 13"/>
          <p:cNvSpPr>
            <a:spLocks noChangeShapeType="1"/>
          </p:cNvSpPr>
          <p:nvPr/>
        </p:nvSpPr>
        <p:spPr bwMode="auto">
          <a:xfrm>
            <a:off x="5715000" y="2819400"/>
            <a:ext cx="1143000" cy="2133600"/>
          </a:xfrm>
          <a:prstGeom prst="line">
            <a:avLst/>
          </a:prstGeom>
          <a:noFill/>
          <a:ln w="9525">
            <a:solidFill>
              <a:schemeClr val="tx1"/>
            </a:solidFill>
            <a:round/>
            <a:headEnd/>
            <a:tailEnd type="triangle" w="med" len="med"/>
          </a:ln>
        </p:spPr>
        <p:txBody>
          <a:bodyPr/>
          <a:lstStyle/>
          <a:p>
            <a:endParaRPr lang="en-US"/>
          </a:p>
        </p:txBody>
      </p:sp>
      <p:sp>
        <p:nvSpPr>
          <p:cNvPr id="24590" name="Text Box 14"/>
          <p:cNvSpPr txBox="1">
            <a:spLocks noChangeArrowheads="1"/>
          </p:cNvSpPr>
          <p:nvPr/>
        </p:nvSpPr>
        <p:spPr bwMode="auto">
          <a:xfrm>
            <a:off x="6553200" y="5181600"/>
            <a:ext cx="1584325" cy="457200"/>
          </a:xfrm>
          <a:prstGeom prst="rect">
            <a:avLst/>
          </a:prstGeom>
          <a:noFill/>
          <a:ln w="9525">
            <a:noFill/>
            <a:miter lim="800000"/>
            <a:headEnd/>
            <a:tailEnd/>
          </a:ln>
        </p:spPr>
        <p:txBody>
          <a:bodyPr wrap="none">
            <a:spAutoFit/>
          </a:bodyPr>
          <a:lstStyle/>
          <a:p>
            <a:r>
              <a:rPr lang="en-US" sz="2400" b="1">
                <a:latin typeface="Tempus Sans ITC" pitchFamily="82" charset="0"/>
              </a:rPr>
              <a:t>Resolution</a:t>
            </a:r>
          </a:p>
        </p:txBody>
      </p:sp>
      <p:sp>
        <p:nvSpPr>
          <p:cNvPr id="24591" name="Text Box 15"/>
          <p:cNvSpPr txBox="1">
            <a:spLocks noChangeArrowheads="1"/>
          </p:cNvSpPr>
          <p:nvPr/>
        </p:nvSpPr>
        <p:spPr bwMode="auto">
          <a:xfrm>
            <a:off x="4038600" y="2057400"/>
            <a:ext cx="1447800" cy="457200"/>
          </a:xfrm>
          <a:prstGeom prst="rect">
            <a:avLst/>
          </a:prstGeom>
          <a:noFill/>
          <a:ln w="9525">
            <a:noFill/>
            <a:miter lim="800000"/>
            <a:headEnd/>
            <a:tailEnd/>
          </a:ln>
        </p:spPr>
        <p:txBody>
          <a:bodyPr>
            <a:spAutoFit/>
          </a:bodyPr>
          <a:lstStyle/>
          <a:p>
            <a:pPr>
              <a:spcBef>
                <a:spcPct val="50000"/>
              </a:spcBef>
            </a:pPr>
            <a:r>
              <a:rPr lang="en-US" sz="2400" b="1">
                <a:latin typeface="Tempus Sans ITC" pitchFamily="82" charset="0"/>
              </a:rPr>
              <a:t>  Climax</a:t>
            </a:r>
          </a:p>
        </p:txBody>
      </p:sp>
      <p:sp>
        <p:nvSpPr>
          <p:cNvPr id="24592" name="Text Box 16"/>
          <p:cNvSpPr txBox="1">
            <a:spLocks noChangeArrowheads="1"/>
          </p:cNvSpPr>
          <p:nvPr/>
        </p:nvSpPr>
        <p:spPr bwMode="auto">
          <a:xfrm>
            <a:off x="914400" y="5105400"/>
            <a:ext cx="2057400" cy="457200"/>
          </a:xfrm>
          <a:prstGeom prst="rect">
            <a:avLst/>
          </a:prstGeom>
          <a:noFill/>
          <a:ln w="9525">
            <a:noFill/>
            <a:miter lim="800000"/>
            <a:headEnd/>
            <a:tailEnd/>
          </a:ln>
        </p:spPr>
        <p:txBody>
          <a:bodyPr>
            <a:spAutoFit/>
          </a:bodyPr>
          <a:lstStyle/>
          <a:p>
            <a:r>
              <a:rPr lang="en-US" sz="2400" b="1">
                <a:latin typeface="Tempus Sans ITC" pitchFamily="82" charset="0"/>
              </a:rPr>
              <a:t>      Exposition</a:t>
            </a:r>
          </a:p>
        </p:txBody>
      </p:sp>
      <p:sp>
        <p:nvSpPr>
          <p:cNvPr id="1038" name="Text Box 17"/>
          <p:cNvSpPr txBox="1">
            <a:spLocks noChangeArrowheads="1"/>
          </p:cNvSpPr>
          <p:nvPr/>
        </p:nvSpPr>
        <p:spPr bwMode="auto">
          <a:xfrm>
            <a:off x="3908425" y="3954463"/>
            <a:ext cx="1501775" cy="366712"/>
          </a:xfrm>
          <a:prstGeom prst="rect">
            <a:avLst/>
          </a:prstGeom>
          <a:noFill/>
          <a:ln w="9525">
            <a:noFill/>
            <a:miter lim="800000"/>
            <a:headEnd/>
            <a:tailEnd/>
          </a:ln>
        </p:spPr>
        <p:txBody>
          <a:bodyPr>
            <a:spAutoFit/>
          </a:bodyPr>
          <a:lstStyle/>
          <a:p>
            <a:pPr>
              <a:spcBef>
                <a:spcPct val="50000"/>
              </a:spcBef>
            </a:pPr>
            <a:endParaRPr lang="en-US"/>
          </a:p>
        </p:txBody>
      </p:sp>
      <p:sp>
        <p:nvSpPr>
          <p:cNvPr id="24594" name="Text Box 18"/>
          <p:cNvSpPr txBox="1">
            <a:spLocks noChangeArrowheads="1"/>
          </p:cNvSpPr>
          <p:nvPr/>
        </p:nvSpPr>
        <p:spPr bwMode="auto">
          <a:xfrm>
            <a:off x="3884613" y="3657600"/>
            <a:ext cx="1600200" cy="457200"/>
          </a:xfrm>
          <a:prstGeom prst="rect">
            <a:avLst/>
          </a:prstGeom>
          <a:noFill/>
          <a:ln w="9525">
            <a:noFill/>
            <a:miter lim="800000"/>
            <a:headEnd/>
            <a:tailEnd/>
          </a:ln>
        </p:spPr>
        <p:txBody>
          <a:bodyPr>
            <a:spAutoFit/>
          </a:bodyPr>
          <a:lstStyle/>
          <a:p>
            <a:pPr>
              <a:spcBef>
                <a:spcPct val="50000"/>
              </a:spcBef>
            </a:pPr>
            <a:r>
              <a:rPr lang="en-US" sz="2400">
                <a:latin typeface="Tempus Sans ITC" pitchFamily="82" charset="0"/>
              </a:rPr>
              <a:t>  </a:t>
            </a:r>
            <a:r>
              <a:rPr lang="en-US" sz="2400" b="1">
                <a:latin typeface="Tempus Sans ITC" pitchFamily="82" charset="0"/>
              </a:rPr>
              <a:t>Conflict</a:t>
            </a:r>
          </a:p>
        </p:txBody>
      </p:sp>
    </p:spTree>
    <p:extLst>
      <p:ext uri="{BB962C8B-B14F-4D97-AF65-F5344CB8AC3E}">
        <p14:creationId xmlns:p14="http://schemas.microsoft.com/office/powerpoint/2010/main" val="193321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Effect transition="in" filter="fade">
                                      <p:cBhvr>
                                        <p:cTn id="9" dur="5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592"/>
                                        </p:tgtEl>
                                        <p:attrNameLst>
                                          <p:attrName>style.visibility</p:attrName>
                                        </p:attrNameLst>
                                      </p:cBhvr>
                                      <p:to>
                                        <p:strVal val="visible"/>
                                      </p:to>
                                    </p:set>
                                    <p:anim calcmode="lin" valueType="num">
                                      <p:cBhvr additive="base">
                                        <p:cTn id="20" dur="500" fill="hold"/>
                                        <p:tgtEl>
                                          <p:spTgt spid="24592"/>
                                        </p:tgtEl>
                                        <p:attrNameLst>
                                          <p:attrName>ppt_x</p:attrName>
                                        </p:attrNameLst>
                                      </p:cBhvr>
                                      <p:tavLst>
                                        <p:tav tm="0">
                                          <p:val>
                                            <p:strVal val="#ppt_x"/>
                                          </p:val>
                                        </p:tav>
                                        <p:tav tm="100000">
                                          <p:val>
                                            <p:strVal val="#ppt_x"/>
                                          </p:val>
                                        </p:tav>
                                      </p:tavLst>
                                    </p:anim>
                                    <p:anim calcmode="lin" valueType="num">
                                      <p:cBhvr additive="base">
                                        <p:cTn id="21" dur="500" fill="hold"/>
                                        <p:tgtEl>
                                          <p:spTgt spid="2459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nodeType="clickEffect">
                                  <p:stCondLst>
                                    <p:cond delay="0"/>
                                  </p:stCondLst>
                                  <p:iterate type="lt">
                                    <p:tmPct val="10000"/>
                                  </p:iterate>
                                  <p:childTnLst>
                                    <p:set>
                                      <p:cBhvr>
                                        <p:cTn id="25" dur="1" fill="hold">
                                          <p:stCondLst>
                                            <p:cond delay="0"/>
                                          </p:stCondLst>
                                        </p:cTn>
                                        <p:tgtEl>
                                          <p:spTgt spid="24586">
                                            <p:txEl>
                                              <p:pRg st="1" end="1"/>
                                            </p:txEl>
                                          </p:spTgt>
                                        </p:tgtEl>
                                        <p:attrNameLst>
                                          <p:attrName>style.visibility</p:attrName>
                                        </p:attrNameLst>
                                      </p:cBhvr>
                                      <p:to>
                                        <p:strVal val="visible"/>
                                      </p:to>
                                    </p:set>
                                    <p:anim by="(-#ppt_w*2)" calcmode="lin" valueType="num">
                                      <p:cBhvr rctx="PPT">
                                        <p:cTn id="26" dur="500" autoRev="1" fill="hold">
                                          <p:stCondLst>
                                            <p:cond delay="0"/>
                                          </p:stCondLst>
                                        </p:cTn>
                                        <p:tgtEl>
                                          <p:spTgt spid="24586">
                                            <p:txEl>
                                              <p:pRg st="1" end="1"/>
                                            </p:txEl>
                                          </p:spTgt>
                                        </p:tgtEl>
                                        <p:attrNameLst>
                                          <p:attrName>ppt_w</p:attrName>
                                        </p:attrNameLst>
                                      </p:cBhvr>
                                    </p:anim>
                                    <p:anim by="(#ppt_w*0.50)" calcmode="lin" valueType="num">
                                      <p:cBhvr>
                                        <p:cTn id="27" dur="500" decel="50000" autoRev="1" fill="hold">
                                          <p:stCondLst>
                                            <p:cond delay="0"/>
                                          </p:stCondLst>
                                        </p:cTn>
                                        <p:tgtEl>
                                          <p:spTgt spid="24586">
                                            <p:txEl>
                                              <p:pRg st="1" end="1"/>
                                            </p:txEl>
                                          </p:spTgt>
                                        </p:tgtEl>
                                        <p:attrNameLst>
                                          <p:attrName>ppt_x</p:attrName>
                                        </p:attrNameLst>
                                      </p:cBhvr>
                                    </p:anim>
                                    <p:anim from="(-#ppt_h/2)" to="(#ppt_y)" calcmode="lin" valueType="num">
                                      <p:cBhvr>
                                        <p:cTn id="28" dur="1000" fill="hold">
                                          <p:stCondLst>
                                            <p:cond delay="0"/>
                                          </p:stCondLst>
                                        </p:cTn>
                                        <p:tgtEl>
                                          <p:spTgt spid="24586">
                                            <p:txEl>
                                              <p:pRg st="1" end="1"/>
                                            </p:txEl>
                                          </p:spTgt>
                                        </p:tgtEl>
                                        <p:attrNameLst>
                                          <p:attrName>ppt_y</p:attrName>
                                        </p:attrNameLst>
                                      </p:cBhvr>
                                    </p:anim>
                                    <p:animRot by="21600000">
                                      <p:cBhvr>
                                        <p:cTn id="29" dur="1000" fill="hold">
                                          <p:stCondLst>
                                            <p:cond delay="0"/>
                                          </p:stCondLst>
                                        </p:cTn>
                                        <p:tgtEl>
                                          <p:spTgt spid="24586">
                                            <p:txEl>
                                              <p:pRg st="1" end="1"/>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grpId="0" nodeType="clickEffect">
                                  <p:stCondLst>
                                    <p:cond delay="0"/>
                                  </p:stCondLst>
                                  <p:childTnLst>
                                    <p:set>
                                      <p:cBhvr>
                                        <p:cTn id="33" dur="1" fill="hold">
                                          <p:stCondLst>
                                            <p:cond delay="0"/>
                                          </p:stCondLst>
                                        </p:cTn>
                                        <p:tgtEl>
                                          <p:spTgt spid="24594"/>
                                        </p:tgtEl>
                                        <p:attrNameLst>
                                          <p:attrName>style.visibility</p:attrName>
                                        </p:attrNameLst>
                                      </p:cBhvr>
                                      <p:to>
                                        <p:strVal val="visible"/>
                                      </p:to>
                                    </p:set>
                                    <p:animEffect transition="in" filter="fade">
                                      <p:cBhvr>
                                        <p:cTn id="34" dur="2000"/>
                                        <p:tgtEl>
                                          <p:spTgt spid="24594"/>
                                        </p:tgtEl>
                                      </p:cBhvr>
                                    </p:animEffect>
                                    <p:anim calcmode="lin" valueType="num">
                                      <p:cBhvr>
                                        <p:cTn id="35" dur="2000" fill="hold"/>
                                        <p:tgtEl>
                                          <p:spTgt spid="24594"/>
                                        </p:tgtEl>
                                        <p:attrNameLst>
                                          <p:attrName>style.rotation</p:attrName>
                                        </p:attrNameLst>
                                      </p:cBhvr>
                                      <p:tavLst>
                                        <p:tav tm="0">
                                          <p:val>
                                            <p:fltVal val="720"/>
                                          </p:val>
                                        </p:tav>
                                        <p:tav tm="100000">
                                          <p:val>
                                            <p:fltVal val="0"/>
                                          </p:val>
                                        </p:tav>
                                      </p:tavLst>
                                    </p:anim>
                                    <p:anim calcmode="lin" valueType="num">
                                      <p:cBhvr>
                                        <p:cTn id="36" dur="2000" fill="hold"/>
                                        <p:tgtEl>
                                          <p:spTgt spid="24594"/>
                                        </p:tgtEl>
                                        <p:attrNameLst>
                                          <p:attrName>ppt_h</p:attrName>
                                        </p:attrNameLst>
                                      </p:cBhvr>
                                      <p:tavLst>
                                        <p:tav tm="0">
                                          <p:val>
                                            <p:fltVal val="0"/>
                                          </p:val>
                                        </p:tav>
                                        <p:tav tm="100000">
                                          <p:val>
                                            <p:strVal val="#ppt_h"/>
                                          </p:val>
                                        </p:tav>
                                      </p:tavLst>
                                    </p:anim>
                                    <p:anim calcmode="lin" valueType="num">
                                      <p:cBhvr>
                                        <p:cTn id="37" dur="2000" fill="hold"/>
                                        <p:tgtEl>
                                          <p:spTgt spid="24594"/>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24591">
                                            <p:txEl>
                                              <p:pRg st="0" end="0"/>
                                            </p:txEl>
                                          </p:spTgt>
                                        </p:tgtEl>
                                        <p:attrNameLst>
                                          <p:attrName>style.visibility</p:attrName>
                                        </p:attrNameLst>
                                      </p:cBhvr>
                                      <p:to>
                                        <p:strVal val="visible"/>
                                      </p:to>
                                    </p:set>
                                    <p:animEffect transition="in" filter="fade">
                                      <p:cBhvr>
                                        <p:cTn id="42" dur="1000"/>
                                        <p:tgtEl>
                                          <p:spTgt spid="24591">
                                            <p:txEl>
                                              <p:pRg st="0" end="0"/>
                                            </p:txEl>
                                          </p:spTgt>
                                        </p:tgtEl>
                                      </p:cBhvr>
                                    </p:animEffect>
                                    <p:anim calcmode="lin" valueType="num">
                                      <p:cBhvr>
                                        <p:cTn id="43" dur="1000" fill="hold"/>
                                        <p:tgtEl>
                                          <p:spTgt spid="2459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45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nodeType="clickEffect">
                                  <p:stCondLst>
                                    <p:cond delay="0"/>
                                  </p:stCondLst>
                                  <p:iterate type="lt">
                                    <p:tmPct val="50000"/>
                                  </p:iterate>
                                  <p:childTnLst>
                                    <p:set>
                                      <p:cBhvr>
                                        <p:cTn id="48" dur="1" fill="hold">
                                          <p:stCondLst>
                                            <p:cond delay="0"/>
                                          </p:stCondLst>
                                        </p:cTn>
                                        <p:tgtEl>
                                          <p:spTgt spid="24587">
                                            <p:txEl>
                                              <p:pRg st="0" end="0"/>
                                            </p:txEl>
                                          </p:spTgt>
                                        </p:tgtEl>
                                        <p:attrNameLst>
                                          <p:attrName>style.visibility</p:attrName>
                                        </p:attrNameLst>
                                      </p:cBhvr>
                                      <p:to>
                                        <p:strVal val="visible"/>
                                      </p:to>
                                    </p:set>
                                    <p:set>
                                      <p:cBhvr>
                                        <p:cTn id="49" dur="455" fill="hold">
                                          <p:stCondLst>
                                            <p:cond delay="0"/>
                                          </p:stCondLst>
                                        </p:cTn>
                                        <p:tgtEl>
                                          <p:spTgt spid="24587">
                                            <p:txEl>
                                              <p:pRg st="0" end="0"/>
                                            </p:txEl>
                                          </p:spTgt>
                                        </p:tgtEl>
                                        <p:attrNameLst>
                                          <p:attrName>style.rotation</p:attrName>
                                        </p:attrNameLst>
                                      </p:cBhvr>
                                      <p:to>
                                        <p:strVal val="-45.0"/>
                                      </p:to>
                                    </p:set>
                                    <p:anim calcmode="lin" valueType="num">
                                      <p:cBhvr>
                                        <p:cTn id="50" dur="455" fill="hold">
                                          <p:stCondLst>
                                            <p:cond delay="455"/>
                                          </p:stCondLst>
                                        </p:cTn>
                                        <p:tgtEl>
                                          <p:spTgt spid="24587">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24587">
                                            <p:txEl>
                                              <p:pRg st="0" end="0"/>
                                            </p:txEl>
                                          </p:spTgt>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24587">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24587">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4590"/>
                                        </p:tgtEl>
                                        <p:attrNameLst>
                                          <p:attrName>style.visibility</p:attrName>
                                        </p:attrNameLst>
                                      </p:cBhvr>
                                      <p:to>
                                        <p:strVal val="visible"/>
                                      </p:to>
                                    </p:set>
                                    <p:anim calcmode="lin" valueType="num">
                                      <p:cBhvr additive="base">
                                        <p:cTn id="58" dur="500" fill="hold"/>
                                        <p:tgtEl>
                                          <p:spTgt spid="24590"/>
                                        </p:tgtEl>
                                        <p:attrNameLst>
                                          <p:attrName>ppt_x</p:attrName>
                                        </p:attrNameLst>
                                      </p:cBhvr>
                                      <p:tavLst>
                                        <p:tav tm="0">
                                          <p:val>
                                            <p:strVal val="#ppt_x"/>
                                          </p:val>
                                        </p:tav>
                                        <p:tav tm="100000">
                                          <p:val>
                                            <p:strVal val="#ppt_x"/>
                                          </p:val>
                                        </p:tav>
                                      </p:tavLst>
                                    </p:anim>
                                    <p:anim calcmode="lin" valueType="num">
                                      <p:cBhvr additive="base">
                                        <p:cTn id="59" dur="500" fill="hold"/>
                                        <p:tgtEl>
                                          <p:spTgt spid="245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Graphic spid="2" grpId="0">
        <p:bldAsOne/>
      </p:bldGraphic>
      <p:bldP spid="24590" grpId="0"/>
      <p:bldP spid="24592" grpId="0"/>
      <p:bldP spid="2459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memoir includes…</a:t>
            </a:r>
            <a:endParaRPr lang="en-US" dirty="0"/>
          </a:p>
        </p:txBody>
      </p:sp>
      <p:sp>
        <p:nvSpPr>
          <p:cNvPr id="3" name="Content Placeholder 2"/>
          <p:cNvSpPr>
            <a:spLocks noGrp="1"/>
          </p:cNvSpPr>
          <p:nvPr>
            <p:ph sz="quarter" idx="1"/>
          </p:nvPr>
        </p:nvSpPr>
        <p:spPr>
          <a:xfrm>
            <a:off x="304800" y="1371600"/>
            <a:ext cx="8458200" cy="5257800"/>
          </a:xfrm>
        </p:spPr>
        <p:txBody>
          <a:bodyPr>
            <a:noAutofit/>
          </a:bodyPr>
          <a:lstStyle/>
          <a:p>
            <a:r>
              <a:rPr lang="en-US" sz="3200" dirty="0" smtClean="0"/>
              <a:t>The author’s views and feels about a memorable event in his/her life</a:t>
            </a:r>
          </a:p>
          <a:p>
            <a:pPr lvl="1"/>
            <a:r>
              <a:rPr lang="en-US" sz="3200" dirty="0" smtClean="0"/>
              <a:t>Example quote from The </a:t>
            </a:r>
            <a:r>
              <a:rPr lang="en-US" sz="3200" dirty="0" err="1" smtClean="0"/>
              <a:t>Latehomecomer</a:t>
            </a:r>
            <a:r>
              <a:rPr lang="en-US" sz="3200" dirty="0" smtClean="0"/>
              <a:t>:</a:t>
            </a:r>
          </a:p>
          <a:p>
            <a:pPr lvl="2"/>
            <a:r>
              <a:rPr lang="en-US" sz="2800" dirty="0" smtClean="0"/>
              <a:t>“I couldn’t understand why the Hmong people had to run for their children, how their children had to make lives, again and again, in different soils, to know belonging.”</a:t>
            </a:r>
          </a:p>
          <a:p>
            <a:pPr lvl="3"/>
            <a:r>
              <a:rPr lang="en-US" sz="2800" dirty="0" smtClean="0"/>
              <a:t>Written from the author’s perspective, about her own life</a:t>
            </a:r>
          </a:p>
          <a:p>
            <a:pPr lvl="3"/>
            <a:r>
              <a:rPr lang="en-US" sz="2800" dirty="0" smtClean="0"/>
              <a:t>Describes her life, as well as her thoughts and feelings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8" presetClass="entr" presetSubtype="0" accel="10000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ox(in)">
                                      <p:cBhvr>
                                        <p:cTn id="25" dur="500"/>
                                        <p:tgtEl>
                                          <p:spTgt spid="3">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ox(in)">
                                      <p:cBhvr>
                                        <p:cTn id="28" dur="500"/>
                                        <p:tgtEl>
                                          <p:spTgt spid="3">
                                            <p:txEl>
                                              <p:pRg st="3" end="3"/>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ox(in)">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	Making inferences</a:t>
            </a:r>
            <a:endParaRPr lang="en-US" dirty="0"/>
          </a:p>
        </p:txBody>
      </p:sp>
      <p:sp>
        <p:nvSpPr>
          <p:cNvPr id="3" name="Content Placeholder 2"/>
          <p:cNvSpPr>
            <a:spLocks noGrp="1"/>
          </p:cNvSpPr>
          <p:nvPr>
            <p:ph sz="quarter" idx="1"/>
          </p:nvPr>
        </p:nvSpPr>
        <p:spPr>
          <a:xfrm>
            <a:off x="304800" y="1066800"/>
            <a:ext cx="8610600" cy="5562600"/>
          </a:xfrm>
        </p:spPr>
        <p:txBody>
          <a:bodyPr>
            <a:normAutofit fontScale="92500" lnSpcReduction="20000"/>
          </a:bodyPr>
          <a:lstStyle/>
          <a:p>
            <a:r>
              <a:rPr lang="en-US" sz="3000" dirty="0" smtClean="0"/>
              <a:t>An inference is when we use our prior knowledge combined with evidence from the text to make a logical guess about the text.</a:t>
            </a:r>
          </a:p>
          <a:p>
            <a:pPr>
              <a:buNone/>
            </a:pPr>
            <a:r>
              <a:rPr lang="en-US" sz="3000" dirty="0" smtClean="0"/>
              <a:t>	“I looked at the permission slip, wishing there were  some special words I could say to get Mama and Papa to sign it. Around me, everyone in my homeroom was talking about the Spring Fling. Mama says she thinks the school is strange to have parties and events after school when children should be doing their homework.”</a:t>
            </a:r>
          </a:p>
          <a:p>
            <a:pPr marL="274320" lvl="1" indent="-274320">
              <a:spcBef>
                <a:spcPts val="580"/>
              </a:spcBef>
              <a:buClr>
                <a:schemeClr val="accent1"/>
              </a:buClr>
            </a:pPr>
            <a:r>
              <a:rPr lang="en-US" sz="3000" dirty="0" smtClean="0"/>
              <a:t>Based on the quote above from </a:t>
            </a:r>
            <a:r>
              <a:rPr lang="en-US" sz="3000" i="1" dirty="0" smtClean="0"/>
              <a:t>My Favorite Chaperone</a:t>
            </a:r>
            <a:r>
              <a:rPr lang="en-US" sz="3000" dirty="0" smtClean="0"/>
              <a:t>, </a:t>
            </a:r>
            <a:endParaRPr lang="en-US" sz="3000" dirty="0" smtClean="0"/>
          </a:p>
          <a:p>
            <a:pPr marL="0" lvl="1" indent="0">
              <a:spcBef>
                <a:spcPts val="580"/>
              </a:spcBef>
              <a:buClr>
                <a:schemeClr val="accent1"/>
              </a:buClr>
              <a:buNone/>
            </a:pPr>
            <a:r>
              <a:rPr lang="en-US" sz="3000" dirty="0" smtClean="0"/>
              <a:t>	what </a:t>
            </a:r>
            <a:r>
              <a:rPr lang="en-US" sz="3000" dirty="0" smtClean="0"/>
              <a:t>can we infer about Mya’s parents’ views/values: </a:t>
            </a:r>
            <a:r>
              <a:rPr lang="en-US" sz="3000" dirty="0" smtClean="0"/>
              <a:t>_______________________</a:t>
            </a:r>
            <a:endParaRPr lang="en-US" sz="3000" dirty="0" smtClean="0"/>
          </a:p>
          <a:p>
            <a:pPr marL="274320" lvl="1" indent="-274320">
              <a:spcBef>
                <a:spcPts val="580"/>
              </a:spcBef>
              <a:buClr>
                <a:schemeClr val="accent1"/>
              </a:buClr>
              <a:buNone/>
            </a:pPr>
            <a:r>
              <a:rPr lang="en-US" sz="3000" dirty="0" smtClean="0"/>
              <a:t>  </a:t>
            </a:r>
            <a:r>
              <a:rPr lang="en-US" sz="3000" dirty="0" smtClean="0"/>
              <a:t>		Mya’s </a:t>
            </a:r>
            <a:r>
              <a:rPr lang="en-US" sz="3000" dirty="0" smtClean="0"/>
              <a:t>views/values: </a:t>
            </a:r>
            <a:r>
              <a:rPr lang="en-US" sz="3000" dirty="0" smtClean="0"/>
              <a:t>____________________</a:t>
            </a:r>
            <a:endParaRPr lang="en-US" sz="3000" dirty="0" smtClean="0"/>
          </a:p>
          <a:p>
            <a:pPr marL="274320" lvl="1" indent="-274320">
              <a:spcBef>
                <a:spcPts val="580"/>
              </a:spcBef>
              <a:buClr>
                <a:schemeClr val="accent1"/>
              </a:buClr>
              <a:buNone/>
            </a:pPr>
            <a:r>
              <a:rPr lang="en-US" sz="3000"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ox(in)">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Imperative Mood (p. 30)</a:t>
            </a:r>
            <a:endParaRPr lang="en-US" dirty="0"/>
          </a:p>
        </p:txBody>
      </p:sp>
      <p:sp>
        <p:nvSpPr>
          <p:cNvPr id="3" name="Content Placeholder 2"/>
          <p:cNvSpPr>
            <a:spLocks noGrp="1"/>
          </p:cNvSpPr>
          <p:nvPr>
            <p:ph sz="quarter" idx="1"/>
          </p:nvPr>
        </p:nvSpPr>
        <p:spPr>
          <a:xfrm>
            <a:off x="152400" y="1066800"/>
            <a:ext cx="8763000" cy="5486400"/>
          </a:xfrm>
        </p:spPr>
        <p:txBody>
          <a:bodyPr>
            <a:normAutofit/>
          </a:bodyPr>
          <a:lstStyle/>
          <a:p>
            <a:r>
              <a:rPr lang="en-US" dirty="0" smtClean="0"/>
              <a:t>A verb is in the imperative mood when it is part of a command or request. The subject is an understood “you”. </a:t>
            </a:r>
          </a:p>
          <a:p>
            <a:pPr lvl="1"/>
            <a:r>
              <a:rPr lang="en-US" dirty="0" smtClean="0"/>
              <a:t>Take off your jacket and hang it up, </a:t>
            </a:r>
            <a:r>
              <a:rPr lang="en-US" dirty="0" err="1" smtClean="0"/>
              <a:t>Nurzhan</a:t>
            </a:r>
            <a:r>
              <a:rPr lang="en-US" dirty="0" smtClean="0"/>
              <a:t>.</a:t>
            </a:r>
          </a:p>
          <a:p>
            <a:pPr lvl="1"/>
            <a:r>
              <a:rPr lang="en-US" dirty="0" smtClean="0"/>
              <a:t>Please stop teasing my brother. </a:t>
            </a:r>
          </a:p>
          <a:p>
            <a:r>
              <a:rPr lang="en-US" dirty="0" smtClean="0"/>
              <a:t>What is the BEST way to rewrite sentence 24 in the imperative mood?</a:t>
            </a:r>
          </a:p>
          <a:p>
            <a:r>
              <a:rPr lang="en-US" b="1" dirty="0" smtClean="0"/>
              <a:t>A.</a:t>
            </a:r>
            <a:r>
              <a:rPr lang="en-US" dirty="0" smtClean="0"/>
              <a:t>"Wait here while we get you your kitten," he said.</a:t>
            </a:r>
          </a:p>
          <a:p>
            <a:r>
              <a:rPr lang="en-US" b="1" dirty="0" smtClean="0"/>
              <a:t>B. </a:t>
            </a:r>
            <a:r>
              <a:rPr lang="en-US" dirty="0" smtClean="0"/>
              <a:t>While he got us our kitten, John told us to wait right there.</a:t>
            </a:r>
          </a:p>
          <a:p>
            <a:r>
              <a:rPr lang="en-US" b="1" dirty="0" smtClean="0"/>
              <a:t>C.  </a:t>
            </a:r>
            <a:r>
              <a:rPr lang="en-US" dirty="0" smtClean="0"/>
              <a:t>He said, "You should wait right here so we can get you your kitten."</a:t>
            </a:r>
          </a:p>
          <a:p>
            <a:r>
              <a:rPr lang="en-US" b="1" dirty="0" smtClean="0"/>
              <a:t>D. </a:t>
            </a:r>
            <a:r>
              <a:rPr lang="en-US" dirty="0" smtClean="0"/>
              <a:t>He said, "For us to get you your kitten, you will have to wait right here."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500"/>
                                        <p:tgtEl>
                                          <p:spTgt spid="3">
                                            <p:txEl>
                                              <p:pRg st="5" end="5"/>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ox(in)">
                                      <p:cBhvr>
                                        <p:cTn id="34" dur="500"/>
                                        <p:tgtEl>
                                          <p:spTgt spid="3">
                                            <p:txEl>
                                              <p:pRg st="6" end="6"/>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Passive &amp; Active Voice (p. 70)</a:t>
            </a:r>
            <a:endParaRPr lang="en-US" dirty="0"/>
          </a:p>
        </p:txBody>
      </p:sp>
      <p:sp>
        <p:nvSpPr>
          <p:cNvPr id="3" name="Content Placeholder 2"/>
          <p:cNvSpPr>
            <a:spLocks noGrp="1"/>
          </p:cNvSpPr>
          <p:nvPr>
            <p:ph sz="quarter" idx="1"/>
          </p:nvPr>
        </p:nvSpPr>
        <p:spPr>
          <a:xfrm>
            <a:off x="228600" y="1219200"/>
            <a:ext cx="8686800" cy="5410200"/>
          </a:xfrm>
        </p:spPr>
        <p:txBody>
          <a:bodyPr>
            <a:normAutofit/>
          </a:bodyPr>
          <a:lstStyle/>
          <a:p>
            <a:r>
              <a:rPr lang="en-US" dirty="0" smtClean="0"/>
              <a:t>Active voice: the subject performs the action</a:t>
            </a:r>
          </a:p>
          <a:p>
            <a:pPr lvl="1"/>
            <a:r>
              <a:rPr lang="en-US" dirty="0" smtClean="0"/>
              <a:t>The dog walked with its owner, Steve. </a:t>
            </a:r>
          </a:p>
          <a:p>
            <a:pPr lvl="1"/>
            <a:r>
              <a:rPr lang="en-US" dirty="0" smtClean="0"/>
              <a:t>Susan jumped into the pool.</a:t>
            </a:r>
          </a:p>
          <a:p>
            <a:r>
              <a:rPr lang="en-US" dirty="0" smtClean="0"/>
              <a:t>Passive voice: the subject is being acted upon </a:t>
            </a:r>
          </a:p>
          <a:p>
            <a:pPr lvl="1"/>
            <a:r>
              <a:rPr lang="en-US" dirty="0" smtClean="0"/>
              <a:t>The dog was walked by Steve.</a:t>
            </a:r>
          </a:p>
          <a:p>
            <a:pPr lvl="1"/>
            <a:r>
              <a:rPr lang="en-US" dirty="0" smtClean="0"/>
              <a:t>Susan was surrounded by the cold water. </a:t>
            </a:r>
          </a:p>
          <a:p>
            <a:r>
              <a:rPr lang="en-US" dirty="0" smtClean="0"/>
              <a:t>Ex: What is the BEST way to write this sentence in active voice without changing its meaning?</a:t>
            </a:r>
          </a:p>
          <a:p>
            <a:pPr lvl="1">
              <a:buNone/>
            </a:pPr>
            <a:r>
              <a:rPr lang="en-US" dirty="0" smtClean="0"/>
              <a:t>A. Our mother had finally decided to get a pet.</a:t>
            </a:r>
          </a:p>
          <a:p>
            <a:pPr>
              <a:buNone/>
            </a:pPr>
            <a:r>
              <a:rPr lang="en-US" dirty="0" smtClean="0"/>
              <a:t>	B. To get a pet, our mother had decided, finally.</a:t>
            </a:r>
          </a:p>
          <a:p>
            <a:pPr>
              <a:buNone/>
            </a:pPr>
            <a:r>
              <a:rPr lang="en-US" dirty="0" smtClean="0"/>
              <a:t>	C. Finally, a decision had been made to get a pet by our mother.</a:t>
            </a:r>
          </a:p>
          <a:p>
            <a:pPr>
              <a:buNone/>
            </a:pPr>
            <a:r>
              <a:rPr lang="en-US" dirty="0" smtClean="0"/>
              <a:t>	D.  A decision to finally get a pet had been made by our mother.</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ox(in)">
                                      <p:cBhvr>
                                        <p:cTn id="34" dur="500"/>
                                        <p:tgtEl>
                                          <p:spTgt spid="3">
                                            <p:txEl>
                                              <p:pRg st="6" end="6"/>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ox(in)">
                                      <p:cBhvr>
                                        <p:cTn id="40" dur="500"/>
                                        <p:tgtEl>
                                          <p:spTgt spid="3">
                                            <p:txEl>
                                              <p:pRg st="8" end="8"/>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ox(in)">
                                      <p:cBhvr>
                                        <p:cTn id="43" dur="500"/>
                                        <p:tgtEl>
                                          <p:spTgt spid="3">
                                            <p:txEl>
                                              <p:pRg st="9" end="9"/>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box(in)">
                                      <p:cBhvr>
                                        <p:cTn id="4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Participles </a:t>
            </a:r>
            <a:endParaRPr lang="en-US" dirty="0"/>
          </a:p>
        </p:txBody>
      </p:sp>
      <p:sp>
        <p:nvSpPr>
          <p:cNvPr id="3" name="Content Placeholder 2"/>
          <p:cNvSpPr>
            <a:spLocks noGrp="1"/>
          </p:cNvSpPr>
          <p:nvPr>
            <p:ph sz="quarter" idx="1"/>
          </p:nvPr>
        </p:nvSpPr>
        <p:spPr>
          <a:xfrm>
            <a:off x="76200" y="1295400"/>
            <a:ext cx="8915400" cy="5334000"/>
          </a:xfrm>
        </p:spPr>
        <p:txBody>
          <a:bodyPr>
            <a:normAutofit/>
          </a:bodyPr>
          <a:lstStyle/>
          <a:p>
            <a:r>
              <a:rPr lang="en-US" sz="2800" dirty="0" smtClean="0"/>
              <a:t>A participle is when a verb is used as an adjective (p.40)</a:t>
            </a:r>
          </a:p>
          <a:p>
            <a:pPr lvl="1"/>
            <a:r>
              <a:rPr lang="en-US" sz="2800" dirty="0" smtClean="0"/>
              <a:t>Ex: The </a:t>
            </a:r>
            <a:r>
              <a:rPr lang="en-US" sz="2800" u="sng" dirty="0" smtClean="0"/>
              <a:t>deafening</a:t>
            </a:r>
            <a:r>
              <a:rPr lang="en-US" sz="2800" dirty="0" smtClean="0"/>
              <a:t> cheers shook the stadium. </a:t>
            </a:r>
          </a:p>
          <a:p>
            <a:r>
              <a:rPr lang="en-US" sz="2800" dirty="0" smtClean="0"/>
              <a:t>When used effectively, participles are placed near the noun they modify.</a:t>
            </a:r>
          </a:p>
          <a:p>
            <a:r>
              <a:rPr lang="en-US" sz="2800" dirty="0" smtClean="0"/>
              <a:t>Ex: Which sentence uses the participle correctly?</a:t>
            </a:r>
          </a:p>
          <a:p>
            <a:r>
              <a:rPr lang="en-US" sz="2800" b="1" dirty="0" smtClean="0"/>
              <a:t>A. </a:t>
            </a:r>
            <a:r>
              <a:rPr lang="en-US" sz="2800" dirty="0" smtClean="0"/>
              <a:t>My mother took the form from smiling nodding John.</a:t>
            </a:r>
          </a:p>
          <a:p>
            <a:r>
              <a:rPr lang="en-US" sz="2800" b="1" dirty="0" smtClean="0"/>
              <a:t>B. </a:t>
            </a:r>
            <a:r>
              <a:rPr lang="en-US" sz="2800" dirty="0" smtClean="0"/>
              <a:t>My mother took the form, smiling from John, nodding.</a:t>
            </a:r>
          </a:p>
          <a:p>
            <a:r>
              <a:rPr lang="en-US" sz="2800" b="1" dirty="0" smtClean="0"/>
              <a:t>C. </a:t>
            </a:r>
            <a:r>
              <a:rPr lang="en-US" sz="2800" dirty="0" smtClean="0"/>
              <a:t>My mother took the form from smiling John and nodded.</a:t>
            </a:r>
          </a:p>
          <a:p>
            <a:r>
              <a:rPr lang="en-US" sz="2800" b="1" dirty="0" smtClean="0"/>
              <a:t>D. </a:t>
            </a:r>
            <a:r>
              <a:rPr lang="en-US" sz="2800" dirty="0" smtClean="0"/>
              <a:t>Smiling, my mother took the form from John and nodded.</a:t>
            </a:r>
          </a:p>
          <a:p>
            <a:pPr>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ox(in)">
                                      <p:cBhvr>
                                        <p:cTn id="30" dur="500"/>
                                        <p:tgtEl>
                                          <p:spTgt spid="3">
                                            <p:txEl>
                                              <p:pRg st="4" end="4"/>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ox(in)">
                                      <p:cBhvr>
                                        <p:cTn id="36" dur="500"/>
                                        <p:tgtEl>
                                          <p:spTgt spid="3">
                                            <p:txEl>
                                              <p:pRg st="6" end="6"/>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ox(in)">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Characterization</a:t>
            </a:r>
            <a:endParaRPr lang="en-US" dirty="0"/>
          </a:p>
        </p:txBody>
      </p:sp>
      <p:sp>
        <p:nvSpPr>
          <p:cNvPr id="3" name="Content Placeholder 2"/>
          <p:cNvSpPr>
            <a:spLocks noGrp="1"/>
          </p:cNvSpPr>
          <p:nvPr>
            <p:ph sz="quarter" idx="1"/>
          </p:nvPr>
        </p:nvSpPr>
        <p:spPr/>
        <p:txBody>
          <a:bodyPr>
            <a:normAutofit/>
          </a:bodyPr>
          <a:lstStyle/>
          <a:p>
            <a:r>
              <a:rPr lang="en-US" sz="3200" dirty="0" smtClean="0"/>
              <a:t>Direct characterization is when text gives specific details about a character. </a:t>
            </a:r>
          </a:p>
          <a:p>
            <a:pPr lvl="1"/>
            <a:r>
              <a:rPr lang="en-US" sz="3200" dirty="0" smtClean="0"/>
              <a:t>Example: Suzy has brown hair, blue eyes, and is a kind person.</a:t>
            </a:r>
          </a:p>
          <a:p>
            <a:r>
              <a:rPr lang="en-US" sz="3200" dirty="0" smtClean="0"/>
              <a:t>This is direct characterization because it is specifically describing Suzy’s appearance and personality.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r>
              <a:rPr lang="en-US" dirty="0" smtClean="0"/>
              <a:t>Indirect Characterization</a:t>
            </a:r>
            <a:endParaRPr lang="en-US" dirty="0"/>
          </a:p>
        </p:txBody>
      </p:sp>
      <p:sp>
        <p:nvSpPr>
          <p:cNvPr id="3" name="Content Placeholder 2"/>
          <p:cNvSpPr>
            <a:spLocks noGrp="1"/>
          </p:cNvSpPr>
          <p:nvPr>
            <p:ph sz="quarter" idx="1"/>
          </p:nvPr>
        </p:nvSpPr>
        <p:spPr>
          <a:xfrm>
            <a:off x="152400" y="1143000"/>
            <a:ext cx="8534400" cy="5486400"/>
          </a:xfrm>
        </p:spPr>
        <p:txBody>
          <a:bodyPr>
            <a:noAutofit/>
          </a:bodyPr>
          <a:lstStyle/>
          <a:p>
            <a:r>
              <a:rPr lang="en-US" sz="3200" dirty="0" smtClean="0"/>
              <a:t>Indirect characterization is when a reader finds out a about a character’s appearance or personality through the character’s actions, thoughts, dialogue (what they say), or what other characters think or say about them. </a:t>
            </a:r>
          </a:p>
          <a:p>
            <a:pPr lvl="1"/>
            <a:r>
              <a:rPr lang="en-US" sz="3200" dirty="0" smtClean="0"/>
              <a:t>Ex: Sam screamed at his mom, “I want a lollipop, and I want it NOW!”. </a:t>
            </a:r>
          </a:p>
          <a:p>
            <a:pPr lvl="2"/>
            <a:r>
              <a:rPr lang="en-US" sz="2800" dirty="0" smtClean="0"/>
              <a:t>Based on this evidence, we infer that Sam spoiled, or rude in order to get his way.</a:t>
            </a:r>
          </a:p>
          <a:p>
            <a:pPr lvl="2"/>
            <a:r>
              <a:rPr lang="en-US" sz="2800" dirty="0" smtClean="0"/>
              <a:t>This is indirect characterization because we (as readers) must make inference based on Sam’s actions to figure out his personality.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ox(in)">
                                      <p:cBhvr>
                                        <p:cTn id="24" dur="500"/>
                                        <p:tgtEl>
                                          <p:spTgt spid="3">
                                            <p:txEl>
                                              <p:pRg st="2" end="2"/>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1371600"/>
            <a:ext cx="5715000" cy="2031325"/>
          </a:xfrm>
          <a:prstGeom prst="rect">
            <a:avLst/>
          </a:prstGeom>
        </p:spPr>
        <p:txBody>
          <a:bodyPr wrap="square">
            <a:spAutoFit/>
          </a:bodyPr>
          <a:lstStyle/>
          <a:p>
            <a:pPr lvl="1"/>
            <a:endParaRPr lang="en-US" dirty="0" smtClean="0"/>
          </a:p>
          <a:p>
            <a:pPr lvl="1"/>
            <a:r>
              <a:rPr lang="en-US" dirty="0" smtClean="0">
                <a:latin typeface="Arial Rounded MT Bold" pitchFamily="34" charset="0"/>
              </a:rPr>
              <a:t>Example: If a mother calmly tells her son it's time for bed and he responds by saying, 'No, I don't have to do what you say! I'm staying up all night!' </a:t>
            </a:r>
          </a:p>
          <a:p>
            <a:pPr lvl="1"/>
            <a:endParaRPr lang="en-US" dirty="0" smtClean="0">
              <a:latin typeface="Arial Rounded MT Bold" pitchFamily="34" charset="0"/>
            </a:endParaRPr>
          </a:p>
          <a:p>
            <a:pPr lvl="1"/>
            <a:r>
              <a:rPr lang="en-US" dirty="0" smtClean="0">
                <a:latin typeface="Arial Rounded MT Bold" pitchFamily="34" charset="0"/>
              </a:rPr>
              <a:t>What can we infer? </a:t>
            </a:r>
            <a:endParaRPr lang="en-US" dirty="0">
              <a:latin typeface="Arial Rounded MT Bold" pitchFamily="34" charset="0"/>
            </a:endParaRPr>
          </a:p>
        </p:txBody>
      </p:sp>
      <p:pic>
        <p:nvPicPr>
          <p:cNvPr id="3" name="Picture 2" descr="disobedient-child.jpg"/>
          <p:cNvPicPr>
            <a:picLocks noChangeAspect="1"/>
          </p:cNvPicPr>
          <p:nvPr/>
        </p:nvPicPr>
        <p:blipFill>
          <a:blip r:embed="rId2" cstate="print"/>
          <a:stretch>
            <a:fillRect/>
          </a:stretch>
        </p:blipFill>
        <p:spPr>
          <a:xfrm>
            <a:off x="6629400" y="2590800"/>
            <a:ext cx="1619250" cy="1930146"/>
          </a:xfrm>
          <a:prstGeom prst="rect">
            <a:avLst/>
          </a:prstGeom>
        </p:spPr>
      </p:pic>
      <p:sp>
        <p:nvSpPr>
          <p:cNvPr id="4" name="TextBox 3"/>
          <p:cNvSpPr txBox="1"/>
          <p:nvPr/>
        </p:nvSpPr>
        <p:spPr>
          <a:xfrm>
            <a:off x="381000" y="3429000"/>
            <a:ext cx="4114800" cy="1477328"/>
          </a:xfrm>
          <a:prstGeom prst="rect">
            <a:avLst/>
          </a:prstGeom>
          <a:noFill/>
        </p:spPr>
        <p:txBody>
          <a:bodyPr wrap="square" rtlCol="0">
            <a:spAutoFit/>
          </a:bodyPr>
          <a:lstStyle/>
          <a:p>
            <a:r>
              <a:rPr lang="en-US" dirty="0" smtClean="0">
                <a:latin typeface="Arial Rounded MT Bold" pitchFamily="34" charset="0"/>
              </a:rPr>
              <a:t>Example:  A character smiles shakily and says, “That’s all right,” while turning away to hide a tear.</a:t>
            </a:r>
          </a:p>
          <a:p>
            <a:endParaRPr lang="en-US" dirty="0">
              <a:latin typeface="Arial Rounded MT Bold" pitchFamily="34" charset="0"/>
            </a:endParaRPr>
          </a:p>
          <a:p>
            <a:r>
              <a:rPr lang="en-US" dirty="0" smtClean="0">
                <a:latin typeface="Arial Rounded MT Bold" pitchFamily="34" charset="0"/>
              </a:rPr>
              <a:t>What can we infer?</a:t>
            </a:r>
            <a:endParaRPr lang="en-US" dirty="0">
              <a:latin typeface="Arial Rounded MT Bold" pitchFamily="34" charset="0"/>
            </a:endParaRPr>
          </a:p>
        </p:txBody>
      </p:sp>
      <p:sp>
        <p:nvSpPr>
          <p:cNvPr id="5" name="TextBox 4"/>
          <p:cNvSpPr txBox="1"/>
          <p:nvPr/>
        </p:nvSpPr>
        <p:spPr>
          <a:xfrm>
            <a:off x="990600" y="533400"/>
            <a:ext cx="6477000" cy="1231106"/>
          </a:xfrm>
          <a:prstGeom prst="rect">
            <a:avLst/>
          </a:prstGeom>
          <a:noFill/>
        </p:spPr>
        <p:txBody>
          <a:bodyPr wrap="square" rtlCol="0">
            <a:spAutoFit/>
          </a:bodyPr>
          <a:lstStyle/>
          <a:p>
            <a:pPr marL="0" lvl="1"/>
            <a:r>
              <a:rPr lang="en-US" sz="2800" dirty="0" smtClean="0">
                <a:latin typeface="Bauhaus 93" panose="04030905020B02020C02" pitchFamily="82" charset="0"/>
              </a:rPr>
              <a:t>Readers sometimes must </a:t>
            </a:r>
            <a:r>
              <a:rPr lang="en-US" sz="2800" b="1" dirty="0" smtClean="0">
                <a:latin typeface="Bauhaus 93" panose="04030905020B02020C02" pitchFamily="82" charset="0"/>
              </a:rPr>
              <a:t>infer </a:t>
            </a:r>
            <a:r>
              <a:rPr lang="en-US" sz="2800" dirty="0" smtClean="0">
                <a:latin typeface="Bauhaus 93" panose="04030905020B02020C02" pitchFamily="82" charset="0"/>
              </a:rPr>
              <a:t>to gather indirect details about a character</a:t>
            </a:r>
          </a:p>
          <a:p>
            <a:endParaRPr lang="en-US" dirty="0">
              <a:latin typeface="Bauhaus 93" panose="04030905020B02020C02" pitchFamily="82" charset="0"/>
            </a:endParaRPr>
          </a:p>
        </p:txBody>
      </p:sp>
      <p:pic>
        <p:nvPicPr>
          <p:cNvPr id="6" name="Picture 5" descr="Hidden_Tear_by_Omega52.jpg"/>
          <p:cNvPicPr>
            <a:picLocks noChangeAspect="1"/>
          </p:cNvPicPr>
          <p:nvPr/>
        </p:nvPicPr>
        <p:blipFill>
          <a:blip r:embed="rId3" cstate="print"/>
          <a:stretch>
            <a:fillRect/>
          </a:stretch>
        </p:blipFill>
        <p:spPr>
          <a:xfrm>
            <a:off x="2743200" y="4343400"/>
            <a:ext cx="1700704" cy="2292763"/>
          </a:xfrm>
          <a:prstGeom prst="rect">
            <a:avLst/>
          </a:prstGeom>
        </p:spPr>
      </p:pic>
    </p:spTree>
    <p:extLst>
      <p:ext uri="{BB962C8B-B14F-4D97-AF65-F5344CB8AC3E}">
        <p14:creationId xmlns:p14="http://schemas.microsoft.com/office/powerpoint/2010/main" val="4280731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purpose</a:t>
            </a:r>
            <a:endParaRPr lang="en-US" dirty="0"/>
          </a:p>
        </p:txBody>
      </p:sp>
      <p:sp>
        <p:nvSpPr>
          <p:cNvPr id="3" name="Content Placeholder 2"/>
          <p:cNvSpPr>
            <a:spLocks noGrp="1"/>
          </p:cNvSpPr>
          <p:nvPr>
            <p:ph sz="quarter" idx="1"/>
          </p:nvPr>
        </p:nvSpPr>
        <p:spPr/>
        <p:txBody>
          <a:bodyPr>
            <a:noAutofit/>
          </a:bodyPr>
          <a:lstStyle/>
          <a:p>
            <a:r>
              <a:rPr lang="en-US" sz="3200" dirty="0" smtClean="0"/>
              <a:t>Author’s purpose is generally the author’s reason for writing a text</a:t>
            </a:r>
          </a:p>
          <a:p>
            <a:pPr lvl="1"/>
            <a:r>
              <a:rPr lang="en-US" sz="3200" dirty="0" smtClean="0"/>
              <a:t>To inform, persuade, entertain, or explain</a:t>
            </a:r>
          </a:p>
          <a:p>
            <a:r>
              <a:rPr lang="en-US" sz="3200" dirty="0" smtClean="0"/>
              <a:t>Author’s purpose can also be more specific. </a:t>
            </a:r>
          </a:p>
          <a:p>
            <a:pPr lvl="1"/>
            <a:r>
              <a:rPr lang="en-US" sz="3200" dirty="0" smtClean="0"/>
              <a:t>Ex: what is the author’s purpose in including the story about </a:t>
            </a:r>
            <a:r>
              <a:rPr lang="en-US" sz="3200" dirty="0" err="1" smtClean="0"/>
              <a:t>Mya’s</a:t>
            </a:r>
            <a:r>
              <a:rPr lang="en-US" sz="3200" dirty="0" smtClean="0"/>
              <a:t> aunt in “My Favorite Chaperone”?</a:t>
            </a:r>
          </a:p>
          <a:p>
            <a:pPr lvl="2"/>
            <a:r>
              <a:rPr lang="en-US" sz="2800" dirty="0" smtClean="0"/>
              <a:t>To give background information about how </a:t>
            </a:r>
            <a:r>
              <a:rPr lang="en-US" sz="2800" dirty="0" err="1" smtClean="0"/>
              <a:t>Mya</a:t>
            </a:r>
            <a:r>
              <a:rPr lang="en-US" sz="2800" dirty="0" smtClean="0"/>
              <a:t> and her family came to America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ox(i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ox(in)">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sz="quarter" idx="1"/>
          </p:nvPr>
        </p:nvSpPr>
        <p:spPr/>
        <p:txBody>
          <a:bodyPr/>
          <a:lstStyle/>
          <a:p>
            <a:r>
              <a:rPr lang="en-US" dirty="0" smtClean="0"/>
              <a:t>Imagery is the use of very descriptive language, or sensory details, which describe the way something looks, feels, tastes, sounds, or smells. </a:t>
            </a:r>
          </a:p>
          <a:p>
            <a:pPr lvl="1"/>
            <a:r>
              <a:rPr lang="en-US" dirty="0" smtClean="0"/>
              <a:t>Authors often use imagery in order to help the reader picture what’s happening in the text</a:t>
            </a:r>
          </a:p>
          <a:p>
            <a:pPr lvl="2"/>
            <a:r>
              <a:rPr lang="en-US" dirty="0" smtClean="0"/>
              <a:t>Example of imagery from </a:t>
            </a:r>
            <a:r>
              <a:rPr lang="en-US" i="1" dirty="0" smtClean="0"/>
              <a:t>The </a:t>
            </a:r>
            <a:r>
              <a:rPr lang="en-US" i="1" dirty="0" err="1" smtClean="0"/>
              <a:t>Latehomecomer</a:t>
            </a:r>
            <a:r>
              <a:rPr lang="en-US" dirty="0" smtClean="0"/>
              <a:t>:</a:t>
            </a:r>
          </a:p>
          <a:p>
            <a:pPr lvl="2">
              <a:buNone/>
            </a:pPr>
            <a:r>
              <a:rPr lang="en-US" dirty="0" smtClean="0"/>
              <a:t>               “It was in a poor neighborhood with houses that were ready to collapse– wooden planks falling off, colors chipping away, sloping porches– and huge, old trees.”</a:t>
            </a:r>
          </a:p>
          <a:p>
            <a:pPr lvl="3"/>
            <a:r>
              <a:rPr lang="en-US" dirty="0" smtClean="0"/>
              <a:t>This imagery is describing the house Yang’s family purchases at the beginning of the text. We can infer that the house is old and kind of run-down.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e0a3783a8cfbbc087e674ad78afbe7f.jpg"/>
          <p:cNvPicPr>
            <a:picLocks noChangeAspect="1"/>
          </p:cNvPicPr>
          <p:nvPr/>
        </p:nvPicPr>
        <p:blipFill>
          <a:blip r:embed="rId2" cstate="print"/>
          <a:stretch>
            <a:fillRect/>
          </a:stretch>
        </p:blipFill>
        <p:spPr>
          <a:xfrm>
            <a:off x="108235" y="457200"/>
            <a:ext cx="8959565" cy="5964928"/>
          </a:xfrm>
          <a:prstGeom prst="rect">
            <a:avLst/>
          </a:prstGeom>
        </p:spPr>
      </p:pic>
    </p:spTree>
    <p:extLst>
      <p:ext uri="{BB962C8B-B14F-4D97-AF65-F5344CB8AC3E}">
        <p14:creationId xmlns:p14="http://schemas.microsoft.com/office/powerpoint/2010/main" val="1521622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848600" cy="1323439"/>
          </a:xfrm>
          <a:prstGeom prst="rect">
            <a:avLst/>
          </a:prstGeom>
          <a:noFill/>
        </p:spPr>
        <p:txBody>
          <a:bodyPr wrap="square" rtlCol="0">
            <a:spAutoFit/>
          </a:bodyPr>
          <a:lstStyle/>
          <a:p>
            <a:r>
              <a:rPr lang="en-US" sz="4000" dirty="0" smtClean="0">
                <a:latin typeface="Goudy Stout" panose="0202090407030B020401" pitchFamily="18" charset="0"/>
              </a:rPr>
              <a:t>Extended Metaphor</a:t>
            </a:r>
            <a:endParaRPr lang="en-US" sz="4000" dirty="0">
              <a:latin typeface="Goudy Stout" panose="0202090407030B020401" pitchFamily="18" charset="0"/>
            </a:endParaRPr>
          </a:p>
        </p:txBody>
      </p:sp>
      <p:sp>
        <p:nvSpPr>
          <p:cNvPr id="3" name="TextBox 2"/>
          <p:cNvSpPr txBox="1"/>
          <p:nvPr/>
        </p:nvSpPr>
        <p:spPr>
          <a:xfrm>
            <a:off x="609600" y="1752600"/>
            <a:ext cx="7848600" cy="1938992"/>
          </a:xfrm>
          <a:prstGeom prst="rect">
            <a:avLst/>
          </a:prstGeom>
          <a:noFill/>
        </p:spPr>
        <p:txBody>
          <a:bodyPr wrap="square" rtlCol="0">
            <a:spAutoFit/>
          </a:bodyPr>
          <a:lstStyle/>
          <a:p>
            <a:r>
              <a:rPr lang="en-US" sz="2400" dirty="0" smtClean="0"/>
              <a:t>An extended metaphor is a comparison that is continued in a piece of literature for more than a single reference. It might be contained in a few sentences, a paragraph, stanza, or an entire literary piece.  An author uses an extended metaphor to build a larger comparison between two things. </a:t>
            </a:r>
            <a:endParaRPr lang="en-US" sz="2400" dirty="0"/>
          </a:p>
        </p:txBody>
      </p:sp>
      <p:sp>
        <p:nvSpPr>
          <p:cNvPr id="4" name="TextBox 3"/>
          <p:cNvSpPr txBox="1"/>
          <p:nvPr/>
        </p:nvSpPr>
        <p:spPr>
          <a:xfrm>
            <a:off x="1469571" y="4778829"/>
            <a:ext cx="7239000" cy="1938992"/>
          </a:xfrm>
          <a:prstGeom prst="rect">
            <a:avLst/>
          </a:prstGeom>
          <a:noFill/>
        </p:spPr>
        <p:txBody>
          <a:bodyPr wrap="square" rtlCol="0">
            <a:spAutoFit/>
          </a:bodyPr>
          <a:lstStyle/>
          <a:p>
            <a:r>
              <a:rPr lang="en-US" sz="2000" dirty="0"/>
              <a:t>“Bobby Holloway says my imagination is a three-hundred-ring circus. Currently I was in ring two hundred and ninety-nine, with elephants dancing and clowns cart wheeling and tigers leaping through rings of fire. The time had come to step back, leave the main tent, go buy some popcorn and a Coke, bliss out, cool down.”</a:t>
            </a:r>
            <a:br>
              <a:rPr lang="en-US" sz="2000" dirty="0"/>
            </a:br>
            <a:r>
              <a:rPr lang="en-US" sz="2000" dirty="0"/>
              <a:t>(Dean Koontz, Seize the Night. Bantam, 1999)</a:t>
            </a:r>
          </a:p>
        </p:txBody>
      </p:sp>
      <p:sp>
        <p:nvSpPr>
          <p:cNvPr id="5" name="TextBox 4"/>
          <p:cNvSpPr txBox="1"/>
          <p:nvPr/>
        </p:nvSpPr>
        <p:spPr>
          <a:xfrm>
            <a:off x="914400" y="4114800"/>
            <a:ext cx="4572000" cy="584775"/>
          </a:xfrm>
          <a:prstGeom prst="rect">
            <a:avLst/>
          </a:prstGeom>
          <a:noFill/>
        </p:spPr>
        <p:txBody>
          <a:bodyPr wrap="square" rtlCol="0">
            <a:spAutoFit/>
          </a:bodyPr>
          <a:lstStyle/>
          <a:p>
            <a:r>
              <a:rPr lang="en-US" sz="3200" dirty="0" smtClean="0">
                <a:latin typeface="Goudy Stout" panose="0202090407030B020401" pitchFamily="18" charset="0"/>
              </a:rPr>
              <a:t>Example</a:t>
            </a:r>
            <a:endParaRPr lang="en-US" sz="3200" dirty="0">
              <a:latin typeface="Goudy Stout" panose="0202090407030B020401" pitchFamily="18" charset="0"/>
            </a:endParaRPr>
          </a:p>
        </p:txBody>
      </p:sp>
    </p:spTree>
    <p:extLst>
      <p:ext uri="{BB962C8B-B14F-4D97-AF65-F5344CB8AC3E}">
        <p14:creationId xmlns:p14="http://schemas.microsoft.com/office/powerpoint/2010/main" val="3016162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4424</TotalTime>
  <Words>1165</Words>
  <Application>Microsoft Office PowerPoint</Application>
  <PresentationFormat>On-screen Show (4:3)</PresentationFormat>
  <Paragraphs>114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Unit One Review</vt:lpstr>
      <vt:lpstr> Making inferences</vt:lpstr>
      <vt:lpstr>Direct Characterization</vt:lpstr>
      <vt:lpstr>Indirect Characterization</vt:lpstr>
      <vt:lpstr>PowerPoint Presentation</vt:lpstr>
      <vt:lpstr>Author’s purpose</vt:lpstr>
      <vt:lpstr>Imagery</vt:lpstr>
      <vt:lpstr>PowerPoint Presentation</vt:lpstr>
      <vt:lpstr>PowerPoint Presentation</vt:lpstr>
      <vt:lpstr>What is a summary?</vt:lpstr>
      <vt:lpstr>Parts of the plot </vt:lpstr>
      <vt:lpstr>Exposition (Introduction)</vt:lpstr>
      <vt:lpstr>Rising Action</vt:lpstr>
      <vt:lpstr>Conflict</vt:lpstr>
      <vt:lpstr>Climax</vt:lpstr>
      <vt:lpstr>Falling Action</vt:lpstr>
      <vt:lpstr>Resolution</vt:lpstr>
      <vt:lpstr>       PLOT DIAGRAM</vt:lpstr>
      <vt:lpstr>A memoir includes…</vt:lpstr>
      <vt:lpstr>Imperative Mood (p. 30)</vt:lpstr>
      <vt:lpstr>Passive &amp; Active Voice (p. 70)</vt:lpstr>
      <vt:lpstr>Participles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dc:creator>
  <cp:lastModifiedBy>Windows User</cp:lastModifiedBy>
  <cp:revision>36</cp:revision>
  <cp:lastPrinted>2014-10-13T12:31:17Z</cp:lastPrinted>
  <dcterms:created xsi:type="dcterms:W3CDTF">2014-10-09T23:56:58Z</dcterms:created>
  <dcterms:modified xsi:type="dcterms:W3CDTF">2014-10-13T12:34:11Z</dcterms:modified>
</cp:coreProperties>
</file>